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Amatic SC" panose="020B0604020202020204" charset="-79"/>
      <p:regular r:id="rId29"/>
      <p:bold r:id="rId30"/>
    </p:embeddedFont>
    <p:embeddedFont>
      <p:font typeface="Source Code Pr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623505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4685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8c7ae0720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8c7ae0720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8033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8c7ae0720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a8c7ae0720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8164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a8c7ae072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a8c7ae072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1515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8c7ae0720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8c7ae0720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9553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8c7ae0720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8c7ae0720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4246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142f8831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142f8831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8338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142f88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142f883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1717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142f8831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142f8831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2538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142f8831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a142f8831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4208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a142f8831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a142f8831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80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a8c7ae0720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a8c7ae0720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2916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142f8831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142f8831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770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142f8831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142f8831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2056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142f88317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a142f8831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1236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a142f8831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a142f8831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3875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a142f8831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a142f8831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864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142f8831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142f8831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26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a142f8831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a142f8831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265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a8c7ae0720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a8c7ae0720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408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a8c7ae0720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a8c7ae0720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027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a8c7ae0720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a8c7ae0720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2684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8c7ae0720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8c7ae0720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98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a8c7ae0720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a8c7ae0720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18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8c7ae0720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a8c7ae0720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3653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8c7ae0720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a8c7ae0720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94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www.freepik.com/premium-vector/woman-ticking-off-tasks-checklist-illustration_7661023.htm" TargetMode="External"/><Relationship Id="rId3" Type="http://schemas.openxmlformats.org/officeDocument/2006/relationships/hyperlink" Target="https://www.anabilim.k12.tr/medya/meslek-secimini-etkileyen-faktorler-ygslys.pdf" TargetMode="External"/><Relationship Id="rId7" Type="http://schemas.openxmlformats.org/officeDocument/2006/relationships/hyperlink" Target="https://webstockreview.net/"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deviantart.com/" TargetMode="External"/><Relationship Id="rId5" Type="http://schemas.openxmlformats.org/officeDocument/2006/relationships/hyperlink" Target="http://egitimvebilim.ted.org.tr/index.php/EB/article/download/5622/1764" TargetMode="External"/><Relationship Id="rId4" Type="http://schemas.openxmlformats.org/officeDocument/2006/relationships/hyperlink" Target="http://mebk12.meb.gov.tr/meb_iys_dosyalar/27/08/149757/dosyalar/2015_02/06080154_mesleksemvekaryer.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244250"/>
            <a:ext cx="8520600" cy="160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dirty="0"/>
              <a:t>GELECEĞİ PLANLAMA</a:t>
            </a:r>
            <a:endParaRPr dirty="0"/>
          </a:p>
        </p:txBody>
      </p:sp>
      <p:sp>
        <p:nvSpPr>
          <p:cNvPr id="57" name="Google Shape;57;p13"/>
          <p:cNvSpPr txBox="1">
            <a:spLocks noGrp="1"/>
          </p:cNvSpPr>
          <p:nvPr>
            <p:ph type="subTitle" idx="1"/>
          </p:nvPr>
        </p:nvSpPr>
        <p:spPr>
          <a:xfrm>
            <a:off x="311700" y="3489434"/>
            <a:ext cx="8520600" cy="148159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2800" dirty="0" smtClean="0">
                <a:latin typeface="Amatic SC"/>
                <a:ea typeface="Amatic SC"/>
                <a:cs typeface="Amatic SC"/>
                <a:sym typeface="Amatic SC"/>
              </a:rPr>
              <a:t>AYTEN YILMAZ MESLEKİ VE TEKNİK ANADOLU LİSESİ</a:t>
            </a:r>
            <a:endParaRPr lang="tr-TR" sz="2800" dirty="0">
              <a:latin typeface="Amatic SC"/>
              <a:ea typeface="Amatic SC"/>
              <a:cs typeface="Amatic SC"/>
              <a:sym typeface="Amatic SC"/>
            </a:endParaRPr>
          </a:p>
        </p:txBody>
      </p:sp>
      <p:pic>
        <p:nvPicPr>
          <p:cNvPr id="58" name="Google Shape;58;p13"/>
          <p:cNvPicPr preferRelativeResize="0"/>
          <p:nvPr/>
        </p:nvPicPr>
        <p:blipFill>
          <a:blip r:embed="rId3">
            <a:alphaModFix/>
          </a:blip>
          <a:stretch>
            <a:fillRect/>
          </a:stretch>
        </p:blipFill>
        <p:spPr>
          <a:xfrm>
            <a:off x="3524250" y="1897588"/>
            <a:ext cx="2267900" cy="1276536"/>
          </a:xfrm>
          <a:prstGeom prst="rect">
            <a:avLst/>
          </a:prstGeom>
          <a:noFill/>
          <a:ln w="38100"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a:t>İSTİKRAR</a:t>
            </a:r>
            <a:endParaRPr/>
          </a:p>
        </p:txBody>
      </p:sp>
      <p:sp>
        <p:nvSpPr>
          <p:cNvPr id="114" name="Google Shape;114;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2500" b="1" dirty="0" smtClean="0">
                <a:solidFill>
                  <a:srgbClr val="000000"/>
                </a:solidFill>
                <a:highlight>
                  <a:srgbClr val="FFFFFF"/>
                </a:highlight>
                <a:latin typeface="Amatic SC"/>
                <a:ea typeface="Amatic SC"/>
                <a:cs typeface="Amatic SC"/>
                <a:sym typeface="Amatic SC"/>
              </a:rPr>
              <a:t>BAŞARI İÇİN İSTİKRARLI OLMAK GEREKİR. BİRKAÇ DENEMEDE PES ETMEK VEYA ÇABUK SIKILMAK BAŞARILI OLMANIN ÖNÜNDEKİ GİZLİ ENGELLERDİR. AYNI ŞEKİLDE, SÜREKLİ KOLAY YOLU ARAMAK DA İNSANI İŞİNDEN ALIKOYABİLMEKTEDİR. YAPILMAYAN İŞLER BAŞARISIZLIKLA SONUÇLANMIŞ SAYILIR. DOLAYISIYLA, İSTİKRARLI OLMAK BAŞARILI OLMANIN SIRRIDIR.</a:t>
            </a:r>
          </a:p>
          <a:p>
            <a:pPr marL="0" lvl="0" indent="0" algn="l" rtl="0">
              <a:spcBef>
                <a:spcPts val="1800"/>
              </a:spcBef>
              <a:spcAft>
                <a:spcPts val="1600"/>
              </a:spcAft>
              <a:buNone/>
            </a:pPr>
            <a:endParaRPr dirty="0"/>
          </a:p>
        </p:txBody>
      </p:sp>
      <p:pic>
        <p:nvPicPr>
          <p:cNvPr id="115" name="Google Shape;115;p22"/>
          <p:cNvPicPr preferRelativeResize="0"/>
          <p:nvPr/>
        </p:nvPicPr>
        <p:blipFill>
          <a:blip r:embed="rId3">
            <a:alphaModFix/>
          </a:blip>
          <a:stretch>
            <a:fillRect/>
          </a:stretch>
        </p:blipFill>
        <p:spPr>
          <a:xfrm>
            <a:off x="3725933" y="3175175"/>
            <a:ext cx="2403067" cy="18023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500" dirty="0" smtClean="0">
                <a:solidFill>
                  <a:srgbClr val="000000"/>
                </a:solidFill>
                <a:highlight>
                  <a:srgbClr val="FFFFFF"/>
                </a:highlight>
              </a:rPr>
              <a:t>ARKADAŞ SEÇİMİ</a:t>
            </a:r>
            <a:endParaRPr lang="tr-TR" sz="6400" dirty="0">
              <a:solidFill>
                <a:srgbClr val="000000"/>
              </a:solidFill>
            </a:endParaRPr>
          </a:p>
        </p:txBody>
      </p:sp>
      <p:sp>
        <p:nvSpPr>
          <p:cNvPr id="121" name="Google Shape;121;p23"/>
          <p:cNvSpPr txBox="1">
            <a:spLocks noGrp="1"/>
          </p:cNvSpPr>
          <p:nvPr>
            <p:ph type="body" idx="1"/>
          </p:nvPr>
        </p:nvSpPr>
        <p:spPr>
          <a:xfrm>
            <a:off x="311700" y="1091045"/>
            <a:ext cx="8520600" cy="347783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tr-TR" sz="2700" b="1" dirty="0" smtClean="0">
                <a:solidFill>
                  <a:srgbClr val="000000"/>
                </a:solidFill>
                <a:highlight>
                  <a:srgbClr val="FFFFFF"/>
                </a:highlight>
                <a:latin typeface="Amatic SC"/>
                <a:ea typeface="Amatic SC"/>
                <a:cs typeface="Amatic SC"/>
                <a:sym typeface="Amatic SC"/>
              </a:rPr>
              <a:t>ARKADAŞ SEÇİMİ, KİŞİNİN HAYATTAKİ BAŞARISINI ETKİLER. ÖNEMLİ OLAN NOKTA ŞU: DOĞRU ARKADAŞ SEÇİMİNİN GEREKLİLİĞİNİ SADECE “HATALARDAN KORUNMAK” OLARAK DEĞERLENDİRMEYİN. DOĞRU İNSANLARLA BİR ARAYA GELİP DOĞRU İŞLER YAPTIĞINIZDA BAŞARIYI DA PEŞİNİZDEN GETİREBİLİRSİNİZ.</a:t>
            </a:r>
            <a:endParaRPr lang="tr-TR" sz="3200" b="1" dirty="0">
              <a:solidFill>
                <a:srgbClr val="000000"/>
              </a:solidFill>
              <a:latin typeface="Amatic SC"/>
              <a:ea typeface="Amatic SC"/>
              <a:cs typeface="Amatic SC"/>
              <a:sym typeface="Amatic SC"/>
            </a:endParaRPr>
          </a:p>
        </p:txBody>
      </p:sp>
      <p:pic>
        <p:nvPicPr>
          <p:cNvPr id="122" name="Google Shape;122;p23"/>
          <p:cNvPicPr preferRelativeResize="0"/>
          <p:nvPr/>
        </p:nvPicPr>
        <p:blipFill>
          <a:blip r:embed="rId3">
            <a:alphaModFix/>
          </a:blip>
          <a:stretch>
            <a:fillRect/>
          </a:stretch>
        </p:blipFill>
        <p:spPr>
          <a:xfrm>
            <a:off x="3896591" y="3397828"/>
            <a:ext cx="1480740" cy="1226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6000" dirty="0" smtClean="0"/>
              <a:t>MESLEK NEDİR?</a:t>
            </a:r>
            <a:endParaRPr lang="tr-TR" sz="6000" dirty="0"/>
          </a:p>
        </p:txBody>
      </p:sp>
      <p:sp>
        <p:nvSpPr>
          <p:cNvPr id="128" name="Google Shape;128;p24"/>
          <p:cNvSpPr txBox="1">
            <a:spLocks noGrp="1"/>
          </p:cNvSpPr>
          <p:nvPr>
            <p:ph type="body" idx="1"/>
          </p:nvPr>
        </p:nvSpPr>
        <p:spPr>
          <a:xfrm>
            <a:off x="311700" y="1228675"/>
            <a:ext cx="8520600" cy="3340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9" name="Google Shape;129;p24"/>
          <p:cNvPicPr preferRelativeResize="0"/>
          <p:nvPr/>
        </p:nvPicPr>
        <p:blipFill>
          <a:blip r:embed="rId3">
            <a:alphaModFix/>
          </a:blip>
          <a:stretch>
            <a:fillRect/>
          </a:stretch>
        </p:blipFill>
        <p:spPr>
          <a:xfrm>
            <a:off x="2171700" y="1702716"/>
            <a:ext cx="4655127" cy="249216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a:t>MESLEK</a:t>
            </a:r>
            <a:endParaRPr/>
          </a:p>
        </p:txBody>
      </p:sp>
      <p:sp>
        <p:nvSpPr>
          <p:cNvPr id="135" name="Google Shape;135;p2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2800" b="1" dirty="0" smtClean="0">
                <a:solidFill>
                  <a:srgbClr val="000000"/>
                </a:solidFill>
                <a:highlight>
                  <a:srgbClr val="FFFFFF"/>
                </a:highlight>
                <a:latin typeface="Amatic SC"/>
                <a:ea typeface="Amatic SC"/>
                <a:cs typeface="Amatic SC"/>
                <a:sym typeface="Amatic SC"/>
              </a:rPr>
              <a:t>KİŞİLERİN BELLİ BİR EĞİTİMLE EDİNDİKLERİ VE HAYATLARINI KAZANMAK İÇİN SÜRDÜRDÜKLERİ DÜZENLİ VE KURALLI FAALİYETLER BÜTÜNÜ OLARAK TANIMLANABİLİR.</a:t>
            </a:r>
          </a:p>
          <a:p>
            <a:pPr marL="0" lvl="0" indent="0" algn="ctr" rtl="0">
              <a:spcBef>
                <a:spcPts val="1600"/>
              </a:spcBef>
              <a:spcAft>
                <a:spcPts val="1600"/>
              </a:spcAft>
              <a:buNone/>
            </a:pPr>
            <a:r>
              <a:rPr lang="tr" sz="4200" b="1" u="sng" dirty="0" smtClean="0">
                <a:solidFill>
                  <a:srgbClr val="000000"/>
                </a:solidFill>
                <a:highlight>
                  <a:srgbClr val="FFFFFF"/>
                </a:highlight>
                <a:latin typeface="Amatic SC"/>
                <a:ea typeface="Amatic SC"/>
                <a:cs typeface="Amatic SC"/>
                <a:sym typeface="Amatic SC"/>
              </a:rPr>
              <a:t>MESLEK </a:t>
            </a:r>
            <a:r>
              <a:rPr lang="tr" sz="4200" b="1" u="sng" dirty="0">
                <a:solidFill>
                  <a:srgbClr val="000000"/>
                </a:solidFill>
                <a:highlight>
                  <a:srgbClr val="FFFFFF"/>
                </a:highlight>
                <a:latin typeface="Amatic SC"/>
                <a:ea typeface="Amatic SC"/>
                <a:cs typeface="Amatic SC"/>
                <a:sym typeface="Amatic SC"/>
              </a:rPr>
              <a:t>SEÇİMİ NEDEN ÖNEMLİDİR?</a:t>
            </a:r>
            <a:endParaRPr sz="4200" b="1" u="sng" dirty="0">
              <a:solidFill>
                <a:srgbClr val="000000"/>
              </a:solidFill>
              <a:highlight>
                <a:srgbClr val="FFFFFF"/>
              </a:highlight>
              <a:latin typeface="Amatic SC"/>
              <a:ea typeface="Amatic SC"/>
              <a:cs typeface="Amatic SC"/>
              <a:sym typeface="Amatic SC"/>
            </a:endParaRPr>
          </a:p>
        </p:txBody>
      </p:sp>
      <p:pic>
        <p:nvPicPr>
          <p:cNvPr id="136" name="Google Shape;136;p25"/>
          <p:cNvPicPr preferRelativeResize="0"/>
          <p:nvPr/>
        </p:nvPicPr>
        <p:blipFill>
          <a:blip r:embed="rId3">
            <a:alphaModFix/>
          </a:blip>
          <a:stretch>
            <a:fillRect/>
          </a:stretch>
        </p:blipFill>
        <p:spPr>
          <a:xfrm>
            <a:off x="3855027" y="3377009"/>
            <a:ext cx="1563249" cy="1485938"/>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body" idx="1"/>
          </p:nvPr>
        </p:nvSpPr>
        <p:spPr>
          <a:xfrm>
            <a:off x="311700" y="474125"/>
            <a:ext cx="8520600" cy="4468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lang="tr" sz="2900" b="1" u="sng" dirty="0" smtClean="0">
              <a:solidFill>
                <a:srgbClr val="333333"/>
              </a:solidFill>
              <a:latin typeface="Amatic SC"/>
              <a:ea typeface="Amatic SC"/>
              <a:cs typeface="Amatic SC"/>
              <a:sym typeface="Amatic SC"/>
            </a:endParaRPr>
          </a:p>
          <a:p>
            <a:pPr marL="0" lvl="0" indent="0" algn="ctr" rtl="0">
              <a:lnSpc>
                <a:spcPct val="100000"/>
              </a:lnSpc>
              <a:spcBef>
                <a:spcPts val="0"/>
              </a:spcBef>
              <a:spcAft>
                <a:spcPts val="0"/>
              </a:spcAft>
              <a:buNone/>
            </a:pPr>
            <a:r>
              <a:rPr lang="tr" sz="2900" b="1" u="sng" dirty="0" smtClean="0">
                <a:solidFill>
                  <a:srgbClr val="333333"/>
                </a:solidFill>
                <a:latin typeface="Amatic SC"/>
                <a:ea typeface="Amatic SC"/>
                <a:cs typeface="Amatic SC"/>
                <a:sym typeface="Amatic SC"/>
              </a:rPr>
              <a:t>YETENEKLERİNİZİN </a:t>
            </a:r>
            <a:r>
              <a:rPr lang="tr" sz="2900" b="1" u="sng" dirty="0">
                <a:solidFill>
                  <a:srgbClr val="333333"/>
                </a:solidFill>
                <a:latin typeface="Amatic SC"/>
                <a:ea typeface="Amatic SC"/>
                <a:cs typeface="Amatic SC"/>
                <a:sym typeface="Amatic SC"/>
              </a:rPr>
              <a:t>VE DÜNYANIN İHTİYAÇLARININ KESİŞTİĞİ YERDE;  MESLEĞİNİZ </a:t>
            </a:r>
            <a:r>
              <a:rPr lang="tr" sz="2900" b="1" u="sng" dirty="0" smtClean="0">
                <a:solidFill>
                  <a:srgbClr val="333333"/>
                </a:solidFill>
                <a:latin typeface="Amatic SC"/>
                <a:ea typeface="Amatic SC"/>
                <a:cs typeface="Amatic SC"/>
                <a:sym typeface="Amatic SC"/>
              </a:rPr>
              <a:t>YATIYOR.</a:t>
            </a:r>
            <a:endParaRPr sz="2900" b="1" u="sng" dirty="0">
              <a:solidFill>
                <a:srgbClr val="333333"/>
              </a:solidFill>
              <a:latin typeface="Amatic SC"/>
              <a:ea typeface="Amatic SC"/>
              <a:cs typeface="Amatic SC"/>
              <a:sym typeface="Amatic SC"/>
            </a:endParaRPr>
          </a:p>
          <a:p>
            <a:pPr marL="0" lvl="0" indent="0" algn="l" rtl="0">
              <a:lnSpc>
                <a:spcPct val="100000"/>
              </a:lnSpc>
              <a:spcBef>
                <a:spcPts val="1500"/>
              </a:spcBef>
              <a:spcAft>
                <a:spcPts val="0"/>
              </a:spcAft>
              <a:buNone/>
            </a:pPr>
            <a:r>
              <a:rPr lang="tr" sz="1950" b="1" dirty="0">
                <a:solidFill>
                  <a:srgbClr val="333333"/>
                </a:solidFill>
                <a:latin typeface="Amatic SC"/>
                <a:ea typeface="Amatic SC"/>
                <a:cs typeface="Amatic SC"/>
                <a:sym typeface="Amatic SC"/>
              </a:rPr>
              <a:t>                                                                                                               </a:t>
            </a:r>
            <a:r>
              <a:rPr lang="tr" sz="2700" b="1" dirty="0">
                <a:solidFill>
                  <a:srgbClr val="333333"/>
                </a:solidFill>
                <a:latin typeface="Amatic SC"/>
                <a:ea typeface="Amatic SC"/>
                <a:cs typeface="Amatic SC"/>
                <a:sym typeface="Amatic SC"/>
              </a:rPr>
              <a:t>ARISTO</a:t>
            </a:r>
            <a:endParaRPr sz="2700" b="1" dirty="0">
              <a:solidFill>
                <a:srgbClr val="333333"/>
              </a:solidFill>
              <a:latin typeface="Amatic SC"/>
              <a:ea typeface="Amatic SC"/>
              <a:cs typeface="Amatic SC"/>
              <a:sym typeface="Amatic SC"/>
            </a:endParaRPr>
          </a:p>
          <a:p>
            <a:pPr marL="0" lvl="0" indent="0" algn="ctr" rtl="0">
              <a:lnSpc>
                <a:spcPct val="100000"/>
              </a:lnSpc>
              <a:spcBef>
                <a:spcPts val="1500"/>
              </a:spcBef>
              <a:spcAft>
                <a:spcPts val="0"/>
              </a:spcAft>
              <a:buNone/>
            </a:pPr>
            <a:endParaRPr sz="3800" b="1" u="sng" dirty="0">
              <a:solidFill>
                <a:srgbClr val="000000"/>
              </a:solidFill>
              <a:highlight>
                <a:srgbClr val="FFFFFF"/>
              </a:highlight>
              <a:latin typeface="Amatic SC"/>
              <a:ea typeface="Amatic SC"/>
              <a:cs typeface="Amatic SC"/>
              <a:sym typeface="Amatic SC"/>
            </a:endParaRPr>
          </a:p>
          <a:p>
            <a:pPr marL="0" lvl="0" indent="0" algn="ctr" rtl="0">
              <a:lnSpc>
                <a:spcPct val="100000"/>
              </a:lnSpc>
              <a:spcBef>
                <a:spcPts val="1500"/>
              </a:spcBef>
              <a:spcAft>
                <a:spcPts val="0"/>
              </a:spcAft>
              <a:buNone/>
            </a:pPr>
            <a:r>
              <a:rPr lang="tr-TR" sz="2900" b="1" u="sng" dirty="0" smtClean="0">
                <a:solidFill>
                  <a:srgbClr val="000000"/>
                </a:solidFill>
                <a:highlight>
                  <a:srgbClr val="FFFFFF"/>
                </a:highlight>
                <a:latin typeface="Amatic SC"/>
                <a:ea typeface="Amatic SC"/>
                <a:cs typeface="Amatic SC"/>
                <a:sym typeface="Amatic SC"/>
              </a:rPr>
              <a:t>BAŞARININ SIRRI İŞİNİ TATİLE ÇEVİRMEKTİR.</a:t>
            </a:r>
          </a:p>
          <a:p>
            <a:pPr marL="0" lvl="0" indent="0" algn="just" rtl="0">
              <a:lnSpc>
                <a:spcPct val="100000"/>
              </a:lnSpc>
              <a:spcBef>
                <a:spcPts val="1500"/>
              </a:spcBef>
              <a:spcAft>
                <a:spcPts val="0"/>
              </a:spcAft>
              <a:buNone/>
            </a:pPr>
            <a:r>
              <a:rPr lang="tr" sz="2700" b="1" dirty="0" smtClean="0">
                <a:solidFill>
                  <a:srgbClr val="000000"/>
                </a:solidFill>
                <a:highlight>
                  <a:srgbClr val="FFFFFF"/>
                </a:highlight>
                <a:latin typeface="Amatic SC"/>
                <a:ea typeface="Amatic SC"/>
                <a:cs typeface="Amatic SC"/>
                <a:sym typeface="Amatic SC"/>
              </a:rPr>
              <a:t>                                                                                   </a:t>
            </a:r>
            <a:r>
              <a:rPr lang="tr" sz="2700" b="1" dirty="0">
                <a:solidFill>
                  <a:srgbClr val="000000"/>
                </a:solidFill>
                <a:highlight>
                  <a:srgbClr val="FFFFFF"/>
                </a:highlight>
                <a:latin typeface="Amatic SC"/>
                <a:ea typeface="Amatic SC"/>
                <a:cs typeface="Amatic SC"/>
                <a:sym typeface="Amatic SC"/>
              </a:rPr>
              <a:t>MARK TWAIN</a:t>
            </a:r>
            <a:endParaRPr sz="2700" b="1" dirty="0">
              <a:solidFill>
                <a:srgbClr val="000000"/>
              </a:solidFill>
              <a:highlight>
                <a:srgbClr val="FFFFFF"/>
              </a:highlight>
              <a:latin typeface="Amatic SC"/>
              <a:ea typeface="Amatic SC"/>
              <a:cs typeface="Amatic SC"/>
              <a:sym typeface="Amatic SC"/>
            </a:endParaRPr>
          </a:p>
          <a:p>
            <a:pPr marL="0" lvl="0" indent="0" algn="l" rtl="0">
              <a:lnSpc>
                <a:spcPct val="155000"/>
              </a:lnSpc>
              <a:spcBef>
                <a:spcPts val="1500"/>
              </a:spcBef>
              <a:spcAft>
                <a:spcPts val="0"/>
              </a:spcAft>
              <a:buNone/>
            </a:pPr>
            <a:endParaRPr sz="2900" b="1" dirty="0">
              <a:solidFill>
                <a:srgbClr val="000000"/>
              </a:solidFill>
              <a:highlight>
                <a:srgbClr val="FFFFFF"/>
              </a:highlight>
              <a:latin typeface="Amatic SC"/>
              <a:ea typeface="Amatic SC"/>
              <a:cs typeface="Amatic SC"/>
              <a:sym typeface="Amatic SC"/>
            </a:endParaRPr>
          </a:p>
          <a:p>
            <a:pPr marL="0" lvl="0" indent="0" algn="l" rtl="0">
              <a:spcBef>
                <a:spcPts val="1500"/>
              </a:spcBef>
              <a:spcAft>
                <a:spcPts val="0"/>
              </a:spcAft>
              <a:buNone/>
            </a:pPr>
            <a:endParaRPr sz="1100" dirty="0">
              <a:solidFill>
                <a:srgbClr val="000000"/>
              </a:solidFill>
              <a:latin typeface="Arial"/>
              <a:ea typeface="Arial"/>
              <a:cs typeface="Arial"/>
              <a:sym typeface="Arial"/>
            </a:endParaRPr>
          </a:p>
          <a:p>
            <a:pPr marL="0" lvl="0" indent="0" algn="l" rtl="0">
              <a:spcBef>
                <a:spcPts val="0"/>
              </a:spcBef>
              <a:spcAft>
                <a:spcPts val="1600"/>
              </a:spcAft>
              <a:buNone/>
            </a:pPr>
            <a:endParaRPr dirty="0"/>
          </a:p>
        </p:txBody>
      </p:sp>
      <p:pic>
        <p:nvPicPr>
          <p:cNvPr id="142" name="Google Shape;142;p26"/>
          <p:cNvPicPr preferRelativeResize="0"/>
          <p:nvPr/>
        </p:nvPicPr>
        <p:blipFill>
          <a:blip r:embed="rId3">
            <a:alphaModFix/>
          </a:blip>
          <a:stretch>
            <a:fillRect/>
          </a:stretch>
        </p:blipFill>
        <p:spPr>
          <a:xfrm>
            <a:off x="1683327" y="1785856"/>
            <a:ext cx="2005445" cy="1217118"/>
          </a:xfrm>
          <a:prstGeom prst="rect">
            <a:avLst/>
          </a:prstGeom>
          <a:noFill/>
          <a:ln w="2857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dirty="0"/>
              <a:t>MESLEK SEÇİMİNİ ETKİLEYEN FAKTÖRLER</a:t>
            </a:r>
            <a:endParaRPr dirty="0"/>
          </a:p>
          <a:p>
            <a:pPr marL="0" lvl="0" indent="0" algn="l" rtl="0">
              <a:spcBef>
                <a:spcPts val="0"/>
              </a:spcBef>
              <a:spcAft>
                <a:spcPts val="0"/>
              </a:spcAft>
              <a:buNone/>
            </a:pPr>
            <a:endParaRPr dirty="0"/>
          </a:p>
        </p:txBody>
      </p:sp>
      <p:sp>
        <p:nvSpPr>
          <p:cNvPr id="148" name="Google Shape;148;p27"/>
          <p:cNvSpPr txBox="1">
            <a:spLocks noGrp="1"/>
          </p:cNvSpPr>
          <p:nvPr>
            <p:ph type="body" idx="1"/>
          </p:nvPr>
        </p:nvSpPr>
        <p:spPr>
          <a:xfrm>
            <a:off x="311700" y="1093850"/>
            <a:ext cx="8520600" cy="3714900"/>
          </a:xfrm>
          <a:prstGeom prst="rect">
            <a:avLst/>
          </a:prstGeom>
        </p:spPr>
        <p:txBody>
          <a:bodyPr spcFirstLastPara="1" wrap="square" lIns="91425" tIns="91425" rIns="91425" bIns="91425" anchor="t" anchorCtr="0">
            <a:noAutofit/>
          </a:bodyPr>
          <a:lstStyle/>
          <a:p>
            <a:pPr marL="457200" lvl="0" indent="0" algn="l" rtl="0">
              <a:spcBef>
                <a:spcPts val="600"/>
              </a:spcBef>
              <a:spcAft>
                <a:spcPts val="0"/>
              </a:spcAft>
              <a:buNone/>
            </a:pPr>
            <a:endParaRPr sz="3000" b="1" dirty="0">
              <a:solidFill>
                <a:srgbClr val="000000"/>
              </a:solidFill>
              <a:latin typeface="Amatic SC"/>
              <a:ea typeface="Amatic SC"/>
              <a:cs typeface="Amatic SC"/>
              <a:sym typeface="Amatic SC"/>
            </a:endParaRPr>
          </a:p>
          <a:p>
            <a:pPr marL="457200" lvl="0" indent="0" algn="l" rtl="0">
              <a:spcBef>
                <a:spcPts val="600"/>
              </a:spcBef>
              <a:spcAft>
                <a:spcPts val="0"/>
              </a:spcAft>
              <a:buNone/>
            </a:pPr>
            <a:endParaRPr sz="3000" b="1" dirty="0">
              <a:solidFill>
                <a:srgbClr val="000000"/>
              </a:solidFill>
              <a:latin typeface="Amatic SC"/>
              <a:ea typeface="Amatic SC"/>
              <a:cs typeface="Amatic SC"/>
              <a:sym typeface="Amatic SC"/>
            </a:endParaRPr>
          </a:p>
          <a:p>
            <a:pPr marL="457200" lvl="0" indent="0" algn="l" rtl="0">
              <a:spcBef>
                <a:spcPts val="600"/>
              </a:spcBef>
              <a:spcAft>
                <a:spcPts val="0"/>
              </a:spcAft>
              <a:buNone/>
            </a:pPr>
            <a:endParaRPr sz="3000" b="1" dirty="0">
              <a:solidFill>
                <a:srgbClr val="000000"/>
              </a:solidFill>
              <a:latin typeface="Amatic SC"/>
              <a:ea typeface="Amatic SC"/>
              <a:cs typeface="Amatic SC"/>
              <a:sym typeface="Amatic SC"/>
            </a:endParaRPr>
          </a:p>
          <a:p>
            <a:pPr marL="0" lvl="0" indent="0" algn="l" rtl="0">
              <a:spcBef>
                <a:spcPts val="0"/>
              </a:spcBef>
              <a:spcAft>
                <a:spcPts val="1600"/>
              </a:spcAft>
              <a:buNone/>
            </a:pPr>
            <a:endParaRPr sz="2300" dirty="0">
              <a:solidFill>
                <a:srgbClr val="000000"/>
              </a:solidFill>
              <a:latin typeface="Amatic SC"/>
              <a:ea typeface="Amatic SC"/>
              <a:cs typeface="Amatic SC"/>
              <a:sym typeface="Amatic SC"/>
            </a:endParaRPr>
          </a:p>
        </p:txBody>
      </p:sp>
      <p:sp>
        <p:nvSpPr>
          <p:cNvPr id="149" name="Google Shape;149;p27"/>
          <p:cNvSpPr/>
          <p:nvPr/>
        </p:nvSpPr>
        <p:spPr>
          <a:xfrm>
            <a:off x="2020175" y="1278250"/>
            <a:ext cx="1574100" cy="1112400"/>
          </a:xfrm>
          <a:prstGeom prst="wedgeRoundRectCallout">
            <a:avLst>
              <a:gd name="adj1" fmla="val -20833"/>
              <a:gd name="adj2" fmla="val 62500"/>
              <a:gd name="adj3" fmla="val 0"/>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 sz="3300" b="1" dirty="0">
                <a:latin typeface="Amatic SC"/>
                <a:ea typeface="Amatic SC"/>
                <a:cs typeface="Amatic SC"/>
                <a:sym typeface="Amatic SC"/>
              </a:rPr>
              <a:t>yetenek</a:t>
            </a:r>
            <a:endParaRPr sz="3300" b="1" dirty="0">
              <a:latin typeface="Amatic SC"/>
              <a:ea typeface="Amatic SC"/>
              <a:cs typeface="Amatic SC"/>
              <a:sym typeface="Amatic SC"/>
            </a:endParaRPr>
          </a:p>
        </p:txBody>
      </p:sp>
      <p:sp>
        <p:nvSpPr>
          <p:cNvPr id="150" name="Google Shape;150;p27"/>
          <p:cNvSpPr/>
          <p:nvPr/>
        </p:nvSpPr>
        <p:spPr>
          <a:xfrm>
            <a:off x="2962200" y="2681800"/>
            <a:ext cx="2181276" cy="1574046"/>
          </a:xfrm>
          <a:prstGeom prst="irregularSeal2">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 sz="3300" b="1" dirty="0">
                <a:latin typeface="Amatic SC"/>
                <a:ea typeface="Amatic SC"/>
                <a:cs typeface="Amatic SC"/>
                <a:sym typeface="Amatic SC"/>
              </a:rPr>
              <a:t>   </a:t>
            </a:r>
            <a:r>
              <a:rPr lang="tr" sz="3300" b="1" dirty="0" smtClean="0">
                <a:latin typeface="Amatic SC"/>
                <a:ea typeface="Amatic SC"/>
                <a:cs typeface="Amatic SC"/>
                <a:sym typeface="Amatic SC"/>
              </a:rPr>
              <a:t>İLGİ</a:t>
            </a:r>
            <a:endParaRPr sz="3300" b="1" dirty="0">
              <a:latin typeface="Amatic SC"/>
              <a:ea typeface="Amatic SC"/>
              <a:cs typeface="Amatic SC"/>
              <a:sym typeface="Amatic SC"/>
            </a:endParaRPr>
          </a:p>
        </p:txBody>
      </p:sp>
      <p:sp>
        <p:nvSpPr>
          <p:cNvPr id="151" name="Google Shape;151;p27"/>
          <p:cNvSpPr/>
          <p:nvPr/>
        </p:nvSpPr>
        <p:spPr>
          <a:xfrm>
            <a:off x="4883275" y="1093850"/>
            <a:ext cx="1574100" cy="1797000"/>
          </a:xfrm>
          <a:prstGeom prst="star6">
            <a:avLst>
              <a:gd name="adj" fmla="val 28868"/>
              <a:gd name="hf" fmla="val 115470"/>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600"/>
              </a:spcBef>
              <a:spcAft>
                <a:spcPts val="0"/>
              </a:spcAft>
              <a:buNone/>
            </a:pPr>
            <a:r>
              <a:rPr lang="tr" sz="3000" b="1" dirty="0">
                <a:latin typeface="Amatic SC"/>
                <a:ea typeface="Amatic SC"/>
                <a:cs typeface="Amatic SC"/>
                <a:sym typeface="Amatic SC"/>
              </a:rPr>
              <a:t>kazanç</a:t>
            </a:r>
            <a:endParaRPr dirty="0"/>
          </a:p>
        </p:txBody>
      </p:sp>
      <p:sp>
        <p:nvSpPr>
          <p:cNvPr id="152" name="Google Shape;152;p27"/>
          <p:cNvSpPr/>
          <p:nvPr/>
        </p:nvSpPr>
        <p:spPr>
          <a:xfrm>
            <a:off x="5676450" y="3143438"/>
            <a:ext cx="3036600" cy="1112400"/>
          </a:xfrm>
          <a:prstGeom prst="roundRect">
            <a:avLst>
              <a:gd name="adj" fmla="val 16667"/>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None/>
            </a:pPr>
            <a:r>
              <a:rPr lang="tr-TR" sz="3300" b="1" dirty="0" smtClean="0">
                <a:latin typeface="Amatic SC"/>
                <a:ea typeface="Amatic SC"/>
                <a:cs typeface="Amatic SC"/>
                <a:sym typeface="Amatic SC"/>
              </a:rPr>
              <a:t>ÇEVRE FAKTÖRÜ VE AİLE YAPISI</a:t>
            </a:r>
            <a:endParaRPr lang="tr-TR" sz="3300" b="1" dirty="0">
              <a:latin typeface="Amatic SC"/>
              <a:ea typeface="Amatic SC"/>
              <a:cs typeface="Amatic SC"/>
              <a:sym typeface="Amatic SC"/>
            </a:endParaRPr>
          </a:p>
        </p:txBody>
      </p:sp>
      <p:sp>
        <p:nvSpPr>
          <p:cNvPr id="153" name="Google Shape;153;p27"/>
          <p:cNvSpPr/>
          <p:nvPr/>
        </p:nvSpPr>
        <p:spPr>
          <a:xfrm>
            <a:off x="371825" y="3351050"/>
            <a:ext cx="2292900" cy="904800"/>
          </a:xfrm>
          <a:prstGeom prst="wave">
            <a:avLst>
              <a:gd name="adj1" fmla="val 12500"/>
              <a:gd name="adj2" fmla="val 0"/>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3300" b="1" dirty="0" smtClean="0">
                <a:latin typeface="Amatic SC"/>
                <a:ea typeface="Amatic SC"/>
                <a:cs typeface="Amatic SC"/>
                <a:sym typeface="Amatic SC"/>
              </a:rPr>
              <a:t>MESLEK DEĞERLERİ</a:t>
            </a:r>
            <a:endParaRPr lang="tr-TR" sz="3300" b="1" dirty="0">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a:t>MESLEK SEÇİMİNİ ETKİLEYEN FAKTÖRLER</a:t>
            </a:r>
            <a:endParaRPr/>
          </a:p>
        </p:txBody>
      </p:sp>
      <p:sp>
        <p:nvSpPr>
          <p:cNvPr id="159" name="Google Shape;159;p28"/>
          <p:cNvSpPr txBox="1">
            <a:spLocks noGrp="1"/>
          </p:cNvSpPr>
          <p:nvPr>
            <p:ph type="body" idx="1"/>
          </p:nvPr>
        </p:nvSpPr>
        <p:spPr>
          <a:xfrm>
            <a:off x="311700" y="987136"/>
            <a:ext cx="8520600" cy="315244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tr" sz="3500" b="1" u="sng" dirty="0">
                <a:solidFill>
                  <a:srgbClr val="000000"/>
                </a:solidFill>
                <a:latin typeface="Amatic SC"/>
                <a:ea typeface="Amatic SC"/>
                <a:cs typeface="Amatic SC"/>
                <a:sym typeface="Amatic SC"/>
              </a:rPr>
              <a:t>YETENEK</a:t>
            </a:r>
            <a:endParaRPr sz="3500" b="1" u="sng" dirty="0">
              <a:solidFill>
                <a:srgbClr val="000000"/>
              </a:solidFill>
              <a:latin typeface="Amatic SC"/>
              <a:ea typeface="Amatic SC"/>
              <a:cs typeface="Amatic SC"/>
              <a:sym typeface="Amatic SC"/>
            </a:endParaRPr>
          </a:p>
          <a:p>
            <a:pPr marL="0" lvl="0" indent="0" algn="ctr" rtl="0">
              <a:spcBef>
                <a:spcPts val="1600"/>
              </a:spcBef>
              <a:spcAft>
                <a:spcPts val="0"/>
              </a:spcAft>
              <a:buNone/>
            </a:pPr>
            <a:r>
              <a:rPr lang="tr-TR" sz="2600" b="1" dirty="0" smtClean="0">
                <a:solidFill>
                  <a:srgbClr val="000000"/>
                </a:solidFill>
                <a:latin typeface="Amatic SC"/>
                <a:ea typeface="Amatic SC"/>
                <a:cs typeface="Amatic SC"/>
                <a:sym typeface="Amatic SC"/>
              </a:rPr>
              <a:t>YETENEK KONUSU MESLEK SEÇİMİNDE EN ÖNEMLİ KRİTERLERİN BAŞINDA YER ALMAKTADIR. İŞE YATKINLIK, BAŞARILI OLUNUP OLUNAMAYACAĞINI EN TEMEL DÜZEYDE GÖSTERİR. BİREY, BELLİ BİR EĞİTİM VE HAZIRLIKTAN SONRA YETENEĞİNİN YARDIMIYLA İSTENİLEN NOKTAYA ERİŞEBİLİR. </a:t>
            </a:r>
          </a:p>
          <a:p>
            <a:pPr marL="0" lvl="0" indent="0" algn="ctr" rtl="0">
              <a:spcBef>
                <a:spcPts val="1600"/>
              </a:spcBef>
              <a:spcAft>
                <a:spcPts val="1600"/>
              </a:spcAft>
              <a:buNone/>
            </a:pPr>
            <a:endParaRPr sz="2800" b="1" dirty="0">
              <a:solidFill>
                <a:srgbClr val="000000"/>
              </a:solidFill>
              <a:latin typeface="Amatic SC"/>
              <a:ea typeface="Amatic SC"/>
              <a:cs typeface="Amatic SC"/>
              <a:sym typeface="Amatic SC"/>
            </a:endParaRPr>
          </a:p>
        </p:txBody>
      </p:sp>
      <p:pic>
        <p:nvPicPr>
          <p:cNvPr id="160" name="Google Shape;160;p28"/>
          <p:cNvPicPr preferRelativeResize="0"/>
          <p:nvPr/>
        </p:nvPicPr>
        <p:blipFill>
          <a:blip r:embed="rId3">
            <a:alphaModFix/>
          </a:blip>
          <a:stretch>
            <a:fillRect/>
          </a:stretch>
        </p:blipFill>
        <p:spPr>
          <a:xfrm>
            <a:off x="3813465" y="3483639"/>
            <a:ext cx="1600200" cy="1244225"/>
          </a:xfrm>
          <a:prstGeom prst="rect">
            <a:avLst/>
          </a:prstGeom>
          <a:noFill/>
          <a:ln w="2857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a:t>MESLEK SEÇİMİNİ ETKİLEYEN FAKTÖRLER</a:t>
            </a:r>
            <a:endParaRPr/>
          </a:p>
          <a:p>
            <a:pPr marL="0" lvl="0" indent="0" algn="l" rtl="0">
              <a:spcBef>
                <a:spcPts val="0"/>
              </a:spcBef>
              <a:spcAft>
                <a:spcPts val="0"/>
              </a:spcAft>
              <a:buNone/>
            </a:pPr>
            <a:endParaRPr/>
          </a:p>
        </p:txBody>
      </p:sp>
      <p:sp>
        <p:nvSpPr>
          <p:cNvPr id="166" name="Google Shape;166;p2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500" b="1" u="sng" dirty="0" smtClean="0">
                <a:solidFill>
                  <a:srgbClr val="000000"/>
                </a:solidFill>
                <a:latin typeface="Amatic SC"/>
                <a:ea typeface="Amatic SC"/>
                <a:cs typeface="Amatic SC"/>
                <a:sym typeface="Amatic SC"/>
              </a:rPr>
              <a:t>İLGİ</a:t>
            </a:r>
          </a:p>
          <a:p>
            <a:pPr marL="279400" lvl="0" indent="0" algn="l" rtl="0">
              <a:spcBef>
                <a:spcPts val="1600"/>
              </a:spcBef>
              <a:spcAft>
                <a:spcPts val="0"/>
              </a:spcAft>
              <a:buNone/>
            </a:pPr>
            <a:r>
              <a:rPr lang="tr-TR" sz="2600" b="1" dirty="0" smtClean="0">
                <a:solidFill>
                  <a:schemeClr val="accent1"/>
                </a:solidFill>
                <a:latin typeface="Amatic SC"/>
                <a:ea typeface="Amatic SC"/>
                <a:cs typeface="Amatic SC"/>
                <a:sym typeface="Amatic SC"/>
              </a:rPr>
              <a:t>KİŞİNİN  BİR ZORUNLULUK OLMADAN HERHANGİ BİR ŞEYİ</a:t>
            </a:r>
          </a:p>
          <a:p>
            <a:pPr marL="279400" lvl="0" indent="0" algn="l" rtl="0">
              <a:spcBef>
                <a:spcPts val="600"/>
              </a:spcBef>
              <a:spcAft>
                <a:spcPts val="0"/>
              </a:spcAft>
              <a:buNone/>
            </a:pPr>
            <a:r>
              <a:rPr lang="tr-TR" sz="2600" b="1" dirty="0" smtClean="0">
                <a:solidFill>
                  <a:schemeClr val="accent1"/>
                </a:solidFill>
                <a:latin typeface="Amatic SC"/>
                <a:ea typeface="Amatic SC"/>
                <a:cs typeface="Amatic SC"/>
                <a:sym typeface="Amatic SC"/>
              </a:rPr>
              <a:t>YAPMAKTAN HOŞLANDIĞI, ONU YAPARKEN MUTLU OLDUĞU</a:t>
            </a:r>
          </a:p>
          <a:p>
            <a:pPr marL="279400" lvl="0" indent="0" algn="l" rtl="0">
              <a:spcBef>
                <a:spcPts val="600"/>
              </a:spcBef>
              <a:spcAft>
                <a:spcPts val="0"/>
              </a:spcAft>
              <a:buNone/>
            </a:pPr>
            <a:r>
              <a:rPr lang="tr-TR" sz="2600" b="1" dirty="0" smtClean="0">
                <a:solidFill>
                  <a:schemeClr val="accent1"/>
                </a:solidFill>
                <a:latin typeface="Amatic SC"/>
                <a:ea typeface="Amatic SC"/>
                <a:cs typeface="Amatic SC"/>
                <a:sym typeface="Amatic SC"/>
              </a:rPr>
              <a:t>DURUMLAR,FAALİYETLER BÜTÜNÜDÜR. KISACA İNSANIN YAPTIĞI ETKİNLİK SONUCU ALDIĞI HAZ VE KEYİFTİR.</a:t>
            </a:r>
          </a:p>
          <a:p>
            <a:pPr marL="0" lvl="0" indent="0" algn="l" rtl="0">
              <a:spcBef>
                <a:spcPts val="0"/>
              </a:spcBef>
              <a:spcAft>
                <a:spcPts val="1600"/>
              </a:spcAft>
              <a:buNone/>
            </a:pPr>
            <a:endParaRPr sz="3500" b="1" u="sng" dirty="0">
              <a:solidFill>
                <a:srgbClr val="000000"/>
              </a:solidFill>
              <a:latin typeface="Amatic SC"/>
              <a:ea typeface="Amatic SC"/>
              <a:cs typeface="Amatic SC"/>
              <a:sym typeface="Amatic SC"/>
            </a:endParaRPr>
          </a:p>
        </p:txBody>
      </p:sp>
      <p:pic>
        <p:nvPicPr>
          <p:cNvPr id="167" name="Google Shape;167;p29"/>
          <p:cNvPicPr preferRelativeResize="0"/>
          <p:nvPr/>
        </p:nvPicPr>
        <p:blipFill>
          <a:blip r:embed="rId3">
            <a:alphaModFix/>
          </a:blip>
          <a:stretch>
            <a:fillRect/>
          </a:stretch>
        </p:blipFill>
        <p:spPr>
          <a:xfrm>
            <a:off x="6177925" y="1228675"/>
            <a:ext cx="2384999" cy="1788450"/>
          </a:xfrm>
          <a:prstGeom prst="rect">
            <a:avLst/>
          </a:prstGeom>
          <a:noFill/>
          <a:ln w="2857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a:t>MESLEK SEÇİMİNİ ETKİLEYEN FAKTÖRLER</a:t>
            </a:r>
            <a:endParaRPr/>
          </a:p>
          <a:p>
            <a:pPr marL="0" lvl="0" indent="0" algn="l" rtl="0">
              <a:spcBef>
                <a:spcPts val="0"/>
              </a:spcBef>
              <a:spcAft>
                <a:spcPts val="0"/>
              </a:spcAft>
              <a:buNone/>
            </a:pPr>
            <a:endParaRPr/>
          </a:p>
        </p:txBody>
      </p:sp>
      <p:sp>
        <p:nvSpPr>
          <p:cNvPr id="173" name="Google Shape;173;p3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500" b="1" u="sng" dirty="0" smtClean="0">
                <a:solidFill>
                  <a:srgbClr val="000000"/>
                </a:solidFill>
                <a:latin typeface="Amatic SC"/>
                <a:ea typeface="Amatic SC"/>
                <a:cs typeface="Amatic SC"/>
                <a:sym typeface="Amatic SC"/>
              </a:rPr>
              <a:t>MESLEK DEĞERLERİ</a:t>
            </a:r>
          </a:p>
          <a:p>
            <a:pPr marL="0" lvl="0" indent="0" algn="ctr" rtl="0">
              <a:spcBef>
                <a:spcPts val="1600"/>
              </a:spcBef>
              <a:spcAft>
                <a:spcPts val="1600"/>
              </a:spcAft>
              <a:buNone/>
            </a:pPr>
            <a:r>
              <a:rPr lang="tr-TR" sz="2600" b="1" dirty="0" smtClean="0">
                <a:solidFill>
                  <a:srgbClr val="000000"/>
                </a:solidFill>
                <a:latin typeface="Amatic SC"/>
                <a:ea typeface="Amatic SC"/>
                <a:cs typeface="Amatic SC"/>
                <a:sym typeface="Amatic SC"/>
              </a:rPr>
              <a:t>SEÇİLEN MESLEĞİN KAZANDIRDIĞI SAYGINLIK, PRESTİJ, STATÜ, KAZANÇ, DİĞER OLANAKLAR VE KENDİNİ GÜVENDE HİSSETME MESLEĞİN GETİRİLERİNDENDİR. BUNLAR GÜNÜMÜZDE MESLEK SEÇİMİNDE EN ÖNEMLİ ETMENLER OLARAK KABUL GÖRÜR.</a:t>
            </a:r>
            <a:endParaRPr lang="tr-TR" sz="2600" b="1" dirty="0">
              <a:solidFill>
                <a:srgbClr val="000000"/>
              </a:solidFill>
              <a:latin typeface="Amatic SC"/>
              <a:ea typeface="Amatic SC"/>
              <a:cs typeface="Amatic SC"/>
              <a:sym typeface="Amatic SC"/>
            </a:endParaRPr>
          </a:p>
        </p:txBody>
      </p:sp>
      <p:pic>
        <p:nvPicPr>
          <p:cNvPr id="174" name="Google Shape;174;p30"/>
          <p:cNvPicPr preferRelativeResize="0"/>
          <p:nvPr/>
        </p:nvPicPr>
        <p:blipFill>
          <a:blip r:embed="rId3">
            <a:alphaModFix/>
          </a:blip>
          <a:stretch>
            <a:fillRect/>
          </a:stretch>
        </p:blipFill>
        <p:spPr>
          <a:xfrm>
            <a:off x="3132075" y="3534350"/>
            <a:ext cx="2941300" cy="14942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dirty="0"/>
              <a:t>MESLEK SEÇİMİNİ ETKİLEYEN FAKTÖRLER</a:t>
            </a:r>
            <a:endParaRPr dirty="0"/>
          </a:p>
          <a:p>
            <a:pPr marL="0" lvl="0" indent="0" algn="l" rtl="0">
              <a:spcBef>
                <a:spcPts val="0"/>
              </a:spcBef>
              <a:spcAft>
                <a:spcPts val="0"/>
              </a:spcAft>
              <a:buNone/>
            </a:pPr>
            <a:endParaRPr dirty="0"/>
          </a:p>
        </p:txBody>
      </p:sp>
      <p:sp>
        <p:nvSpPr>
          <p:cNvPr id="180" name="Google Shape;180;p3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sz="3500" b="1" u="sng" dirty="0">
                <a:solidFill>
                  <a:srgbClr val="000000"/>
                </a:solidFill>
                <a:latin typeface="Amatic SC"/>
                <a:ea typeface="Amatic SC"/>
                <a:cs typeface="Amatic SC"/>
                <a:sym typeface="Amatic SC"/>
              </a:rPr>
              <a:t>ÇEVRE FAKTÖRÜ VE AİLE YAPISI </a:t>
            </a:r>
            <a:endParaRPr sz="3500" b="1" u="sng" dirty="0">
              <a:solidFill>
                <a:srgbClr val="000000"/>
              </a:solidFill>
              <a:latin typeface="Amatic SC"/>
              <a:ea typeface="Amatic SC"/>
              <a:cs typeface="Amatic SC"/>
              <a:sym typeface="Amatic SC"/>
            </a:endParaRPr>
          </a:p>
          <a:p>
            <a:pPr marL="0" lvl="0" indent="0" algn="ctr" rtl="0">
              <a:spcBef>
                <a:spcPts val="1600"/>
              </a:spcBef>
              <a:spcAft>
                <a:spcPts val="0"/>
              </a:spcAft>
              <a:buNone/>
            </a:pPr>
            <a:r>
              <a:rPr lang="tr-TR" sz="2600" b="1" dirty="0" smtClean="0">
                <a:solidFill>
                  <a:srgbClr val="000000"/>
                </a:solidFill>
                <a:latin typeface="Amatic SC"/>
                <a:ea typeface="Amatic SC"/>
                <a:cs typeface="Amatic SC"/>
                <a:sym typeface="Amatic SC"/>
              </a:rPr>
              <a:t>KİŞİNİN AİLESİNİN BEKLENTİLERİ VE ÇEVRENİN MESLEKLERE BAKIŞ AÇISI, MESLEK SEÇİMİNDE ÇOK ETKİLİ OLABİLMEKTEDİR. </a:t>
            </a:r>
          </a:p>
          <a:p>
            <a:pPr marL="0" lvl="0" indent="0" algn="l" rtl="0">
              <a:spcBef>
                <a:spcPts val="0"/>
              </a:spcBef>
              <a:spcAft>
                <a:spcPts val="1600"/>
              </a:spcAft>
              <a:buNone/>
            </a:pPr>
            <a:endParaRPr dirty="0"/>
          </a:p>
        </p:txBody>
      </p:sp>
      <p:pic>
        <p:nvPicPr>
          <p:cNvPr id="181" name="Google Shape;181;p31"/>
          <p:cNvPicPr preferRelativeResize="0"/>
          <p:nvPr/>
        </p:nvPicPr>
        <p:blipFill>
          <a:blip r:embed="rId3">
            <a:alphaModFix/>
          </a:blip>
          <a:stretch>
            <a:fillRect/>
          </a:stretch>
        </p:blipFill>
        <p:spPr>
          <a:xfrm>
            <a:off x="2940627" y="3088950"/>
            <a:ext cx="3304309" cy="1648924"/>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body" idx="1"/>
          </p:nvPr>
        </p:nvSpPr>
        <p:spPr>
          <a:xfrm>
            <a:off x="311700" y="285050"/>
            <a:ext cx="8520600" cy="4573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sz="3900" b="1" u="sng" dirty="0" smtClean="0">
                <a:solidFill>
                  <a:srgbClr val="000000"/>
                </a:solidFill>
                <a:highlight>
                  <a:srgbClr val="FFFFFF"/>
                </a:highlight>
                <a:latin typeface="Amatic SC"/>
                <a:ea typeface="Amatic SC"/>
                <a:cs typeface="Amatic SC"/>
                <a:sym typeface="Amatic SC"/>
              </a:rPr>
              <a:t>İYİ BİR BAŞLANGIÇ, YARI YARIYA BAŞARI DEMEKTİR.</a:t>
            </a:r>
          </a:p>
          <a:p>
            <a:pPr marL="0" lvl="0" indent="0" algn="ctr" rtl="0">
              <a:lnSpc>
                <a:spcPct val="100000"/>
              </a:lnSpc>
              <a:spcBef>
                <a:spcPts val="1500"/>
              </a:spcBef>
              <a:spcAft>
                <a:spcPts val="0"/>
              </a:spcAft>
              <a:buNone/>
            </a:pPr>
            <a:r>
              <a:rPr lang="tr-TR" sz="3900" b="1" dirty="0" smtClean="0">
                <a:solidFill>
                  <a:srgbClr val="000000"/>
                </a:solidFill>
                <a:highlight>
                  <a:srgbClr val="FFFFFF"/>
                </a:highlight>
                <a:latin typeface="Amatic SC"/>
                <a:ea typeface="Amatic SC"/>
                <a:cs typeface="Amatic SC"/>
                <a:sym typeface="Amatic SC"/>
              </a:rPr>
              <a:t>                                                        -</a:t>
            </a:r>
            <a:r>
              <a:rPr lang="tr-TR" sz="3000" b="1" dirty="0" smtClean="0">
                <a:solidFill>
                  <a:srgbClr val="000000"/>
                </a:solidFill>
                <a:highlight>
                  <a:srgbClr val="FFFFFF"/>
                </a:highlight>
                <a:latin typeface="Amatic SC"/>
                <a:ea typeface="Amatic SC"/>
                <a:cs typeface="Amatic SC"/>
                <a:sym typeface="Amatic SC"/>
              </a:rPr>
              <a:t>ANDRE GIDE</a:t>
            </a:r>
          </a:p>
          <a:p>
            <a:pPr marL="0" lvl="0" indent="0" algn="l" rtl="0">
              <a:lnSpc>
                <a:spcPct val="100000"/>
              </a:lnSpc>
              <a:spcBef>
                <a:spcPts val="1500"/>
              </a:spcBef>
              <a:spcAft>
                <a:spcPts val="0"/>
              </a:spcAft>
              <a:buNone/>
            </a:pPr>
            <a:endParaRPr lang="tr-TR" sz="1100" dirty="0" smtClean="0">
              <a:solidFill>
                <a:srgbClr val="000000"/>
              </a:solidFill>
              <a:latin typeface="Arial"/>
              <a:ea typeface="Arial"/>
              <a:cs typeface="Arial"/>
              <a:sym typeface="Arial"/>
            </a:endParaRPr>
          </a:p>
          <a:p>
            <a:pPr marL="0" lvl="0" indent="0" algn="ctr" rtl="0">
              <a:lnSpc>
                <a:spcPct val="100000"/>
              </a:lnSpc>
              <a:spcBef>
                <a:spcPts val="0"/>
              </a:spcBef>
              <a:spcAft>
                <a:spcPts val="0"/>
              </a:spcAft>
              <a:buNone/>
            </a:pPr>
            <a:r>
              <a:rPr lang="tr-TR" sz="3900" b="1" u="sng" dirty="0" smtClean="0">
                <a:solidFill>
                  <a:schemeClr val="accent1"/>
                </a:solidFill>
                <a:latin typeface="Amatic SC"/>
                <a:ea typeface="Amatic SC"/>
                <a:cs typeface="Amatic SC"/>
                <a:sym typeface="Amatic SC"/>
              </a:rPr>
              <a:t>BAŞARI, BİR İŞE GİRİŞMEDEN ÖNCEKİ HAZIRLIĞA BAĞLIDIR. ÖNDEN HAZIRLIK OLMAKSIZIN BAŞARISIZLIK NEREDEYSE KESİNDİR.</a:t>
            </a:r>
          </a:p>
          <a:p>
            <a:pPr marL="0" lvl="0" indent="0" algn="l" rtl="0">
              <a:lnSpc>
                <a:spcPct val="100000"/>
              </a:lnSpc>
              <a:spcBef>
                <a:spcPts val="1600"/>
              </a:spcBef>
              <a:spcAft>
                <a:spcPts val="0"/>
              </a:spcAft>
              <a:buNone/>
            </a:pPr>
            <a:r>
              <a:rPr lang="tr-TR" sz="3900" dirty="0" smtClean="0">
                <a:solidFill>
                  <a:schemeClr val="accent1"/>
                </a:solidFill>
                <a:highlight>
                  <a:srgbClr val="FFFFFF"/>
                </a:highlight>
                <a:latin typeface="Amatic SC"/>
                <a:ea typeface="Amatic SC"/>
                <a:cs typeface="Amatic SC"/>
                <a:sym typeface="Amatic SC"/>
              </a:rPr>
              <a:t>                                                                       </a:t>
            </a:r>
            <a:r>
              <a:rPr lang="tr-TR" sz="3000" b="1" dirty="0" smtClean="0">
                <a:solidFill>
                  <a:schemeClr val="accent1"/>
                </a:solidFill>
                <a:highlight>
                  <a:srgbClr val="FFFFFF"/>
                </a:highlight>
                <a:latin typeface="Amatic SC"/>
                <a:ea typeface="Amatic SC"/>
                <a:cs typeface="Amatic SC"/>
                <a:sym typeface="Amatic SC"/>
              </a:rPr>
              <a:t>-KONFÜÇYÜS</a:t>
            </a:r>
          </a:p>
          <a:p>
            <a:pPr marL="0" lvl="0" indent="0" algn="l" rtl="0">
              <a:lnSpc>
                <a:spcPct val="100000"/>
              </a:lnSpc>
              <a:spcBef>
                <a:spcPts val="1600"/>
              </a:spcBef>
              <a:spcAft>
                <a:spcPts val="1600"/>
              </a:spcAft>
              <a:buNone/>
            </a:pPr>
            <a:r>
              <a:rPr lang="tr" sz="3000" dirty="0" smtClean="0">
                <a:solidFill>
                  <a:srgbClr val="585858"/>
                </a:solidFill>
                <a:highlight>
                  <a:srgbClr val="FFFFFF"/>
                </a:highlight>
                <a:latin typeface="Arial"/>
                <a:ea typeface="Arial"/>
                <a:cs typeface="Arial"/>
                <a:sym typeface="Arial"/>
              </a:rPr>
              <a:t>                                                                                                                                                                                 </a:t>
            </a:r>
            <a:endParaRPr sz="3000" dirty="0">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a:t>MESLEK SEÇİMİNİ ETKİLEYEN FAKTÖRLER</a:t>
            </a:r>
            <a:endParaRPr/>
          </a:p>
          <a:p>
            <a:pPr marL="0" lvl="0" indent="0" algn="l" rtl="0">
              <a:spcBef>
                <a:spcPts val="0"/>
              </a:spcBef>
              <a:spcAft>
                <a:spcPts val="0"/>
              </a:spcAft>
              <a:buNone/>
            </a:pPr>
            <a:endParaRPr/>
          </a:p>
        </p:txBody>
      </p:sp>
      <p:sp>
        <p:nvSpPr>
          <p:cNvPr id="187" name="Google Shape;187;p32"/>
          <p:cNvSpPr txBox="1">
            <a:spLocks noGrp="1"/>
          </p:cNvSpPr>
          <p:nvPr>
            <p:ph type="body" idx="1"/>
          </p:nvPr>
        </p:nvSpPr>
        <p:spPr>
          <a:xfrm>
            <a:off x="311700" y="1093850"/>
            <a:ext cx="8520600" cy="347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sz="3500" b="1" u="sng" dirty="0">
                <a:solidFill>
                  <a:srgbClr val="000000"/>
                </a:solidFill>
                <a:latin typeface="Amatic SC"/>
                <a:ea typeface="Amatic SC"/>
                <a:cs typeface="Amatic SC"/>
                <a:sym typeface="Amatic SC"/>
              </a:rPr>
              <a:t>kazanç</a:t>
            </a:r>
            <a:endParaRPr sz="3500" b="1" u="sng" dirty="0">
              <a:solidFill>
                <a:srgbClr val="000000"/>
              </a:solidFill>
              <a:latin typeface="Amatic SC"/>
              <a:ea typeface="Amatic SC"/>
              <a:cs typeface="Amatic SC"/>
              <a:sym typeface="Amatic SC"/>
            </a:endParaRPr>
          </a:p>
          <a:p>
            <a:pPr marL="0" lvl="0" indent="0" algn="ctr" rtl="0">
              <a:spcBef>
                <a:spcPts val="1600"/>
              </a:spcBef>
              <a:spcAft>
                <a:spcPts val="1600"/>
              </a:spcAft>
              <a:buNone/>
            </a:pPr>
            <a:r>
              <a:rPr lang="tr-TR" sz="2500" b="1" dirty="0" smtClean="0">
                <a:solidFill>
                  <a:srgbClr val="000000"/>
                </a:solidFill>
                <a:latin typeface="Amatic SC"/>
                <a:ea typeface="Amatic SC"/>
                <a:cs typeface="Amatic SC"/>
                <a:sym typeface="Amatic SC"/>
              </a:rPr>
              <a:t>KİŞİNİN MESLEĞİNDEN YANİ YAPTIĞI İŞTEN MEMNUN OLUP OLMAMASINI %90 ORANINDA ETKİLEYEN BİR ETMENDİR. EĞER KİŞİ YAPTIĞI İŞTEN YANİ MESLEĞİNDEN HAYATINI İDAM ETTİRMENİN ÖTESİNDE ÖZEL İSTEKLERİNİ DE KARŞILAYABİLECEK PARAYI KAZANIYORSA İŞİNDEN MUTLU OLMASI, TATMİN OLMASI O ORANDA ARTABİLİR.</a:t>
            </a:r>
            <a:endParaRPr lang="tr-TR" sz="2500" b="1" dirty="0">
              <a:solidFill>
                <a:srgbClr val="000000"/>
              </a:solidFill>
              <a:latin typeface="Amatic SC"/>
              <a:ea typeface="Amatic SC"/>
              <a:cs typeface="Amatic SC"/>
              <a:sym typeface="Amatic SC"/>
            </a:endParaRPr>
          </a:p>
        </p:txBody>
      </p:sp>
      <p:pic>
        <p:nvPicPr>
          <p:cNvPr id="188" name="Google Shape;188;p32"/>
          <p:cNvPicPr preferRelativeResize="0"/>
          <p:nvPr/>
        </p:nvPicPr>
        <p:blipFill>
          <a:blip r:embed="rId3">
            <a:alphaModFix/>
          </a:blip>
          <a:stretch>
            <a:fillRect/>
          </a:stretch>
        </p:blipFill>
        <p:spPr>
          <a:xfrm>
            <a:off x="6930208" y="3428106"/>
            <a:ext cx="1451076" cy="1451076"/>
          </a:xfrm>
          <a:prstGeom prst="rect">
            <a:avLst/>
          </a:prstGeom>
          <a:noFill/>
          <a:ln w="2857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5000" dirty="0" smtClean="0">
                <a:solidFill>
                  <a:srgbClr val="000000"/>
                </a:solidFill>
              </a:rPr>
              <a:t>MESLEK SEÇİM SÜRECİ</a:t>
            </a:r>
            <a:endParaRPr lang="tr-TR" sz="5000" dirty="0">
              <a:solidFill>
                <a:srgbClr val="000000"/>
              </a:solidFill>
            </a:endParaRPr>
          </a:p>
        </p:txBody>
      </p:sp>
      <p:sp>
        <p:nvSpPr>
          <p:cNvPr id="194" name="Google Shape;194;p3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279400" lvl="0" indent="0" algn="ctr" rtl="0">
              <a:spcBef>
                <a:spcPts val="600"/>
              </a:spcBef>
              <a:spcAft>
                <a:spcPts val="0"/>
              </a:spcAft>
              <a:buNone/>
            </a:pPr>
            <a:endParaRPr sz="2800" b="1" dirty="0">
              <a:solidFill>
                <a:srgbClr val="000000"/>
              </a:solidFill>
              <a:latin typeface="Amatic SC"/>
              <a:ea typeface="Amatic SC"/>
              <a:cs typeface="Amatic SC"/>
              <a:sym typeface="Amatic SC"/>
            </a:endParaRPr>
          </a:p>
          <a:p>
            <a:pPr marL="279400" lvl="0" indent="0" algn="ctr" rtl="0">
              <a:spcBef>
                <a:spcPts val="600"/>
              </a:spcBef>
              <a:spcAft>
                <a:spcPts val="0"/>
              </a:spcAft>
              <a:buNone/>
            </a:pPr>
            <a:endParaRPr sz="2800" b="1" dirty="0">
              <a:solidFill>
                <a:srgbClr val="000000"/>
              </a:solidFill>
              <a:latin typeface="Amatic SC"/>
              <a:ea typeface="Amatic SC"/>
              <a:cs typeface="Amatic SC"/>
              <a:sym typeface="Amatic SC"/>
            </a:endParaRPr>
          </a:p>
          <a:p>
            <a:pPr marL="279400" lvl="0" indent="0" algn="ctr" rtl="0">
              <a:spcBef>
                <a:spcPts val="600"/>
              </a:spcBef>
              <a:spcAft>
                <a:spcPts val="0"/>
              </a:spcAft>
              <a:buNone/>
            </a:pPr>
            <a:endParaRPr sz="2800" b="1" dirty="0">
              <a:solidFill>
                <a:srgbClr val="000000"/>
              </a:solidFill>
              <a:latin typeface="Amatic SC"/>
              <a:ea typeface="Amatic SC"/>
              <a:cs typeface="Amatic SC"/>
              <a:sym typeface="Amatic SC"/>
            </a:endParaRPr>
          </a:p>
          <a:p>
            <a:pPr marL="279400" lvl="0" indent="0" algn="ctr" rtl="0">
              <a:spcBef>
                <a:spcPts val="600"/>
              </a:spcBef>
              <a:spcAft>
                <a:spcPts val="0"/>
              </a:spcAft>
              <a:buNone/>
            </a:pPr>
            <a:r>
              <a:rPr lang="tr-TR" sz="2800" b="1" dirty="0" smtClean="0">
                <a:solidFill>
                  <a:srgbClr val="000000"/>
                </a:solidFill>
                <a:latin typeface="Amatic SC"/>
                <a:ea typeface="Amatic SC"/>
                <a:cs typeface="Amatic SC"/>
                <a:sym typeface="Amatic SC"/>
              </a:rPr>
              <a:t>MESLEK SEÇİMİMİZİ NE KADAR BİLİNÇLİ YAPARSAK, İŞ HAYATIMIZDA</a:t>
            </a:r>
          </a:p>
          <a:p>
            <a:pPr marL="279400" lvl="0" indent="0" algn="ctr" rtl="0">
              <a:spcBef>
                <a:spcPts val="600"/>
              </a:spcBef>
              <a:spcAft>
                <a:spcPts val="0"/>
              </a:spcAft>
              <a:buNone/>
            </a:pPr>
            <a:r>
              <a:rPr lang="tr-TR" sz="2800" b="1" dirty="0" smtClean="0">
                <a:solidFill>
                  <a:srgbClr val="000000"/>
                </a:solidFill>
                <a:latin typeface="Amatic SC"/>
                <a:ea typeface="Amatic SC"/>
                <a:cs typeface="Amatic SC"/>
                <a:sym typeface="Amatic SC"/>
              </a:rPr>
              <a:t>DA O KADAR VERİMLİ, BAŞARILI VE MUTLU OLURUZ.  MESLEK SEÇİM SÜRECİNİN SAĞLIKLI VE DOĞRU İŞLEYEBİLMESİ DE </a:t>
            </a:r>
            <a:r>
              <a:rPr lang="tr-TR" sz="2800" b="1" u="sng" dirty="0" smtClean="0">
                <a:solidFill>
                  <a:srgbClr val="000000"/>
                </a:solidFill>
                <a:latin typeface="Amatic SC"/>
                <a:ea typeface="Amatic SC"/>
                <a:cs typeface="Amatic SC"/>
                <a:sym typeface="Amatic SC"/>
              </a:rPr>
              <a:t>DOĞRU ALAN SEÇİMİNDEN</a:t>
            </a:r>
            <a:r>
              <a:rPr lang="tr-TR" sz="2800" b="1" dirty="0" smtClean="0">
                <a:solidFill>
                  <a:srgbClr val="000000"/>
                </a:solidFill>
                <a:latin typeface="Amatic SC"/>
                <a:ea typeface="Amatic SC"/>
                <a:cs typeface="Amatic SC"/>
                <a:sym typeface="Amatic SC"/>
              </a:rPr>
              <a:t> GEÇMEKTEDİR.</a:t>
            </a:r>
          </a:p>
          <a:p>
            <a:pPr marL="0" lvl="0" indent="0" algn="ctr" rtl="0">
              <a:spcBef>
                <a:spcPts val="0"/>
              </a:spcBef>
              <a:spcAft>
                <a:spcPts val="1600"/>
              </a:spcAft>
              <a:buNone/>
            </a:pPr>
            <a:endParaRPr dirty="0"/>
          </a:p>
        </p:txBody>
      </p:sp>
      <p:pic>
        <p:nvPicPr>
          <p:cNvPr id="195" name="Google Shape;195;p33"/>
          <p:cNvPicPr preferRelativeResize="0"/>
          <p:nvPr/>
        </p:nvPicPr>
        <p:blipFill>
          <a:blip r:embed="rId3">
            <a:alphaModFix/>
          </a:blip>
          <a:stretch>
            <a:fillRect/>
          </a:stretch>
        </p:blipFill>
        <p:spPr>
          <a:xfrm>
            <a:off x="3408350" y="1228675"/>
            <a:ext cx="2478800" cy="1770650"/>
          </a:xfrm>
          <a:prstGeom prst="rect">
            <a:avLst/>
          </a:prstGeom>
          <a:noFill/>
          <a:ln w="2857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smtClean="0"/>
              <a:t>KARİYER ÇİZGİSİ</a:t>
            </a:r>
            <a:endParaRPr lang="tr-TR" dirty="0"/>
          </a:p>
        </p:txBody>
      </p:sp>
      <p:sp>
        <p:nvSpPr>
          <p:cNvPr id="201" name="Google Shape;201;p34"/>
          <p:cNvSpPr txBox="1">
            <a:spLocks noGrp="1"/>
          </p:cNvSpPr>
          <p:nvPr>
            <p:ph type="body" idx="1"/>
          </p:nvPr>
        </p:nvSpPr>
        <p:spPr>
          <a:xfrm>
            <a:off x="311700" y="1338550"/>
            <a:ext cx="8520600" cy="1648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02" name="Google Shape;202;p34"/>
          <p:cNvSpPr/>
          <p:nvPr/>
        </p:nvSpPr>
        <p:spPr>
          <a:xfrm>
            <a:off x="1214575" y="1588875"/>
            <a:ext cx="6358200" cy="359400"/>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4"/>
          <p:cNvSpPr txBox="1"/>
          <p:nvPr/>
        </p:nvSpPr>
        <p:spPr>
          <a:xfrm>
            <a:off x="1214575" y="1933475"/>
            <a:ext cx="1028700" cy="105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2200" b="1" dirty="0" smtClean="0">
                <a:latin typeface="Amatic SC"/>
                <a:ea typeface="Amatic SC"/>
                <a:cs typeface="Amatic SC"/>
                <a:sym typeface="Amatic SC"/>
              </a:rPr>
              <a:t>KENDİNİ TANIMA</a:t>
            </a:r>
            <a:endParaRPr lang="tr-TR" sz="2200" b="1" dirty="0">
              <a:latin typeface="Amatic SC"/>
              <a:ea typeface="Amatic SC"/>
              <a:cs typeface="Amatic SC"/>
              <a:sym typeface="Amatic SC"/>
            </a:endParaRPr>
          </a:p>
        </p:txBody>
      </p:sp>
      <p:sp>
        <p:nvSpPr>
          <p:cNvPr id="204" name="Google Shape;204;p34"/>
          <p:cNvSpPr txBox="1"/>
          <p:nvPr/>
        </p:nvSpPr>
        <p:spPr>
          <a:xfrm>
            <a:off x="3842125" y="1927975"/>
            <a:ext cx="1103100" cy="8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2200" b="1" dirty="0" smtClean="0">
                <a:latin typeface="Amatic SC"/>
                <a:ea typeface="Amatic SC"/>
                <a:cs typeface="Amatic SC"/>
                <a:sym typeface="Amatic SC"/>
              </a:rPr>
              <a:t>ALAN </a:t>
            </a:r>
            <a:endParaRPr sz="2200" b="1" dirty="0">
              <a:latin typeface="Amatic SC"/>
              <a:ea typeface="Amatic SC"/>
              <a:cs typeface="Amatic SC"/>
              <a:sym typeface="Amatic SC"/>
            </a:endParaRPr>
          </a:p>
          <a:p>
            <a:pPr marL="0" lvl="0" indent="0" algn="l" rtl="0">
              <a:spcBef>
                <a:spcPts val="0"/>
              </a:spcBef>
              <a:spcAft>
                <a:spcPts val="0"/>
              </a:spcAft>
              <a:buNone/>
            </a:pPr>
            <a:r>
              <a:rPr lang="tr-TR" sz="2200" b="1" dirty="0" smtClean="0">
                <a:latin typeface="Amatic SC"/>
                <a:ea typeface="Amatic SC"/>
                <a:cs typeface="Amatic SC"/>
                <a:sym typeface="Amatic SC"/>
              </a:rPr>
              <a:t>SEÇİMİ</a:t>
            </a:r>
            <a:endParaRPr lang="tr-TR" sz="2200" b="1" dirty="0">
              <a:latin typeface="Amatic SC"/>
              <a:ea typeface="Amatic SC"/>
              <a:cs typeface="Amatic SC"/>
              <a:sym typeface="Amatic SC"/>
            </a:endParaRPr>
          </a:p>
        </p:txBody>
      </p:sp>
      <p:sp>
        <p:nvSpPr>
          <p:cNvPr id="205" name="Google Shape;205;p34"/>
          <p:cNvSpPr txBox="1"/>
          <p:nvPr/>
        </p:nvSpPr>
        <p:spPr>
          <a:xfrm>
            <a:off x="6241200" y="1927975"/>
            <a:ext cx="1103100" cy="8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2200" b="1" dirty="0" smtClean="0">
                <a:latin typeface="Amatic SC"/>
                <a:ea typeface="Amatic SC"/>
                <a:cs typeface="Amatic SC"/>
                <a:sym typeface="Amatic SC"/>
              </a:rPr>
              <a:t>MESLEK DEĞERLERİ</a:t>
            </a:r>
            <a:endParaRPr lang="tr-TR" sz="2200" b="1" dirty="0">
              <a:latin typeface="Amatic SC"/>
              <a:ea typeface="Amatic SC"/>
              <a:cs typeface="Amatic SC"/>
              <a:sym typeface="Amatic SC"/>
            </a:endParaRPr>
          </a:p>
        </p:txBody>
      </p:sp>
      <p:sp>
        <p:nvSpPr>
          <p:cNvPr id="206" name="Google Shape;206;p34"/>
          <p:cNvSpPr txBox="1"/>
          <p:nvPr/>
        </p:nvSpPr>
        <p:spPr>
          <a:xfrm>
            <a:off x="7705125" y="1499625"/>
            <a:ext cx="1301400" cy="6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3000" b="1" u="sng" dirty="0" smtClean="0">
                <a:latin typeface="Amatic SC"/>
                <a:ea typeface="Amatic SC"/>
                <a:cs typeface="Amatic SC"/>
                <a:sym typeface="Amatic SC"/>
              </a:rPr>
              <a:t>KARİYER</a:t>
            </a:r>
            <a:endParaRPr sz="3000" b="1" u="sng" dirty="0">
              <a:latin typeface="Amatic SC"/>
              <a:ea typeface="Amatic SC"/>
              <a:cs typeface="Amatic SC"/>
              <a:sym typeface="Amatic SC"/>
            </a:endParaRPr>
          </a:p>
        </p:txBody>
      </p:sp>
      <p:pic>
        <p:nvPicPr>
          <p:cNvPr id="207" name="Google Shape;207;p34"/>
          <p:cNvPicPr preferRelativeResize="0"/>
          <p:nvPr/>
        </p:nvPicPr>
        <p:blipFill>
          <a:blip r:embed="rId3">
            <a:alphaModFix/>
          </a:blip>
          <a:stretch>
            <a:fillRect/>
          </a:stretch>
        </p:blipFill>
        <p:spPr>
          <a:xfrm>
            <a:off x="3146450" y="2987075"/>
            <a:ext cx="2959651" cy="1781550"/>
          </a:xfrm>
          <a:prstGeom prst="rect">
            <a:avLst/>
          </a:prstGeom>
          <a:noFill/>
          <a:ln w="2857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a:t>GELECEK PLANLAMASI YAPMADIĞIMIZDA...</a:t>
            </a:r>
            <a:endParaRPr/>
          </a:p>
        </p:txBody>
      </p:sp>
      <p:sp>
        <p:nvSpPr>
          <p:cNvPr id="213" name="Google Shape;213;p35"/>
          <p:cNvSpPr txBox="1">
            <a:spLocks noGrp="1"/>
          </p:cNvSpPr>
          <p:nvPr>
            <p:ph type="body" idx="1"/>
          </p:nvPr>
        </p:nvSpPr>
        <p:spPr>
          <a:xfrm>
            <a:off x="311700" y="1228675"/>
            <a:ext cx="8520600" cy="351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2500" b="1" i="1" dirty="0" smtClean="0">
                <a:solidFill>
                  <a:srgbClr val="000000"/>
                </a:solidFill>
                <a:latin typeface="Amatic SC"/>
                <a:ea typeface="Amatic SC"/>
                <a:cs typeface="Amatic SC"/>
                <a:sym typeface="Amatic SC"/>
              </a:rPr>
              <a:t>DÜŞÜK ÜNİVERSİTE PUANI</a:t>
            </a:r>
          </a:p>
          <a:p>
            <a:pPr marL="0" lvl="0" indent="0" algn="ctr" rtl="0">
              <a:spcBef>
                <a:spcPts val="0"/>
              </a:spcBef>
              <a:spcAft>
                <a:spcPts val="0"/>
              </a:spcAft>
              <a:buNone/>
            </a:pPr>
            <a:r>
              <a:rPr lang="tr" sz="2500" b="1" dirty="0" smtClean="0">
                <a:solidFill>
                  <a:srgbClr val="000000"/>
                </a:solidFill>
                <a:latin typeface="Amatic SC"/>
                <a:ea typeface="Amatic SC"/>
                <a:cs typeface="Amatic SC"/>
                <a:sym typeface="Amatic SC"/>
              </a:rPr>
              <a:t>-&gt;</a:t>
            </a:r>
            <a:endParaRPr sz="2500" b="1" dirty="0">
              <a:solidFill>
                <a:srgbClr val="000000"/>
              </a:solidFill>
              <a:latin typeface="Amatic SC"/>
              <a:ea typeface="Amatic SC"/>
              <a:cs typeface="Amatic SC"/>
              <a:sym typeface="Amatic SC"/>
            </a:endParaRPr>
          </a:p>
          <a:p>
            <a:pPr marL="0" lvl="0" indent="0" algn="ctr" rtl="0">
              <a:spcBef>
                <a:spcPts val="0"/>
              </a:spcBef>
              <a:spcAft>
                <a:spcPts val="0"/>
              </a:spcAft>
              <a:buNone/>
            </a:pPr>
            <a:r>
              <a:rPr lang="tr-TR" sz="2500" b="1" i="1" dirty="0" smtClean="0">
                <a:solidFill>
                  <a:srgbClr val="000000"/>
                </a:solidFill>
                <a:latin typeface="Amatic SC"/>
                <a:ea typeface="Amatic SC"/>
                <a:cs typeface="Amatic SC"/>
                <a:sym typeface="Amatic SC"/>
              </a:rPr>
              <a:t>YANLIŞ MESLEK SEÇİMİ</a:t>
            </a:r>
          </a:p>
          <a:p>
            <a:pPr marL="0" lvl="0" indent="0" algn="ctr" rtl="0">
              <a:spcBef>
                <a:spcPts val="0"/>
              </a:spcBef>
              <a:spcAft>
                <a:spcPts val="0"/>
              </a:spcAft>
              <a:buNone/>
            </a:pPr>
            <a:r>
              <a:rPr lang="tr" sz="2500" b="1" dirty="0" smtClean="0">
                <a:solidFill>
                  <a:srgbClr val="000000"/>
                </a:solidFill>
                <a:latin typeface="Amatic SC"/>
                <a:ea typeface="Amatic SC"/>
                <a:cs typeface="Amatic SC"/>
                <a:sym typeface="Amatic SC"/>
              </a:rPr>
              <a:t>-&gt;</a:t>
            </a:r>
            <a:endParaRPr sz="2500" b="1" dirty="0">
              <a:solidFill>
                <a:srgbClr val="000000"/>
              </a:solidFill>
              <a:latin typeface="Amatic SC"/>
              <a:ea typeface="Amatic SC"/>
              <a:cs typeface="Amatic SC"/>
              <a:sym typeface="Amatic SC"/>
            </a:endParaRPr>
          </a:p>
          <a:p>
            <a:pPr marL="0" lvl="0" indent="0" algn="ctr" rtl="0">
              <a:spcBef>
                <a:spcPts val="0"/>
              </a:spcBef>
              <a:spcAft>
                <a:spcPts val="0"/>
              </a:spcAft>
              <a:buNone/>
            </a:pPr>
            <a:r>
              <a:rPr lang="tr-TR" sz="2500" b="1" i="1" dirty="0" smtClean="0">
                <a:solidFill>
                  <a:srgbClr val="000000"/>
                </a:solidFill>
                <a:latin typeface="Amatic SC"/>
                <a:ea typeface="Amatic SC"/>
                <a:cs typeface="Amatic SC"/>
                <a:sym typeface="Amatic SC"/>
              </a:rPr>
              <a:t>BAŞARISIZ KARİYER GİRİŞİMLERİ</a:t>
            </a:r>
          </a:p>
          <a:p>
            <a:pPr marL="0" lvl="0" indent="0" algn="ctr" rtl="0">
              <a:spcBef>
                <a:spcPts val="0"/>
              </a:spcBef>
              <a:spcAft>
                <a:spcPts val="0"/>
              </a:spcAft>
              <a:buNone/>
            </a:pPr>
            <a:r>
              <a:rPr lang="tr" sz="2500" b="1" dirty="0" smtClean="0">
                <a:solidFill>
                  <a:srgbClr val="000000"/>
                </a:solidFill>
                <a:latin typeface="Amatic SC"/>
                <a:ea typeface="Amatic SC"/>
                <a:cs typeface="Amatic SC"/>
                <a:sym typeface="Amatic SC"/>
              </a:rPr>
              <a:t>-&gt;</a:t>
            </a:r>
            <a:endParaRPr sz="2500" b="1" dirty="0">
              <a:solidFill>
                <a:srgbClr val="000000"/>
              </a:solidFill>
              <a:latin typeface="Amatic SC"/>
              <a:ea typeface="Amatic SC"/>
              <a:cs typeface="Amatic SC"/>
              <a:sym typeface="Amatic SC"/>
            </a:endParaRPr>
          </a:p>
          <a:p>
            <a:pPr marL="0" lvl="0" indent="0" algn="ctr" rtl="0">
              <a:spcBef>
                <a:spcPts val="0"/>
              </a:spcBef>
              <a:spcAft>
                <a:spcPts val="0"/>
              </a:spcAft>
              <a:buNone/>
            </a:pPr>
            <a:r>
              <a:rPr lang="tr-TR" sz="3000" b="1" i="1" u="sng" dirty="0" smtClean="0">
                <a:solidFill>
                  <a:srgbClr val="000000"/>
                </a:solidFill>
                <a:latin typeface="Amatic SC"/>
                <a:ea typeface="Amatic SC"/>
                <a:cs typeface="Amatic SC"/>
                <a:sym typeface="Amatic SC"/>
              </a:rPr>
              <a:t>MUTSUZ İNSAN</a:t>
            </a:r>
          </a:p>
          <a:p>
            <a:pPr marL="0" lvl="0" indent="0" algn="ctr" rtl="0">
              <a:spcBef>
                <a:spcPts val="0"/>
              </a:spcBef>
              <a:spcAft>
                <a:spcPts val="1600"/>
              </a:spcAft>
              <a:buNone/>
            </a:pPr>
            <a:endParaRPr sz="1500" b="1" dirty="0">
              <a:solidFill>
                <a:srgbClr val="000000"/>
              </a:solidFill>
              <a:latin typeface="Amatic SC"/>
              <a:ea typeface="Amatic SC"/>
              <a:cs typeface="Amatic SC"/>
              <a:sym typeface="Amatic SC"/>
            </a:endParaRPr>
          </a:p>
        </p:txBody>
      </p:sp>
      <p:pic>
        <p:nvPicPr>
          <p:cNvPr id="214" name="Google Shape;214;p35"/>
          <p:cNvPicPr preferRelativeResize="0"/>
          <p:nvPr/>
        </p:nvPicPr>
        <p:blipFill>
          <a:blip r:embed="rId3">
            <a:alphaModFix/>
          </a:blip>
          <a:stretch>
            <a:fillRect/>
          </a:stretch>
        </p:blipFill>
        <p:spPr>
          <a:xfrm>
            <a:off x="5689425" y="3151975"/>
            <a:ext cx="1594801" cy="1594801"/>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4800" dirty="0" smtClean="0"/>
              <a:t>BAŞARILI OLMAK İÇİN;</a:t>
            </a:r>
            <a:endParaRPr lang="tr-TR" sz="4800" dirty="0"/>
          </a:p>
        </p:txBody>
      </p:sp>
      <p:sp>
        <p:nvSpPr>
          <p:cNvPr id="220" name="Google Shape;220;p3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lvl="0" indent="-457200" algn="ctr" rtl="0">
              <a:spcBef>
                <a:spcPts val="0"/>
              </a:spcBef>
              <a:spcAft>
                <a:spcPts val="0"/>
              </a:spcAft>
              <a:buClrTx/>
              <a:buFont typeface="Amatic SC" charset="-79"/>
              <a:buChar char="☻"/>
            </a:pPr>
            <a:r>
              <a:rPr lang="tr-TR" sz="2600" b="1" u="sng" dirty="0" smtClean="0">
                <a:solidFill>
                  <a:srgbClr val="000000"/>
                </a:solidFill>
                <a:latin typeface="Amatic SC"/>
                <a:ea typeface="Amatic SC"/>
                <a:cs typeface="Amatic SC"/>
                <a:sym typeface="Amatic SC"/>
              </a:rPr>
              <a:t>GELECEK PLANLAMASI YAPIN (KISA-ORTA-UZUN VADELİ)</a:t>
            </a:r>
          </a:p>
          <a:p>
            <a:pPr lvl="0" indent="-457200" algn="ctr" rtl="0">
              <a:spcBef>
                <a:spcPts val="1600"/>
              </a:spcBef>
              <a:spcAft>
                <a:spcPts val="0"/>
              </a:spcAft>
              <a:buClrTx/>
              <a:buFont typeface="Amatic SC" charset="-79"/>
              <a:buChar char="☻"/>
            </a:pPr>
            <a:r>
              <a:rPr lang="tr-TR" sz="2600" b="1" u="sng" dirty="0" smtClean="0">
                <a:solidFill>
                  <a:srgbClr val="000000"/>
                </a:solidFill>
                <a:latin typeface="Amatic SC"/>
                <a:ea typeface="Amatic SC"/>
                <a:cs typeface="Amatic SC"/>
                <a:sym typeface="Amatic SC"/>
              </a:rPr>
              <a:t>HEDEFLERİNİZİ BELİRLEYİN</a:t>
            </a:r>
          </a:p>
          <a:p>
            <a:pPr lvl="0" indent="-457200" algn="ctr" rtl="0">
              <a:spcBef>
                <a:spcPts val="1600"/>
              </a:spcBef>
              <a:spcAft>
                <a:spcPts val="0"/>
              </a:spcAft>
              <a:buClrTx/>
              <a:buFont typeface="Amatic SC" charset="-79"/>
              <a:buChar char="☻"/>
            </a:pPr>
            <a:r>
              <a:rPr lang="tr-TR" sz="2600" b="1" u="sng" dirty="0" smtClean="0">
                <a:solidFill>
                  <a:srgbClr val="000000"/>
                </a:solidFill>
                <a:latin typeface="Amatic SC"/>
                <a:ea typeface="Amatic SC"/>
                <a:cs typeface="Amatic SC"/>
                <a:sym typeface="Amatic SC"/>
              </a:rPr>
              <a:t>DÜŞÜNCELERİNİZİ EYLEME DÖNÜŞTÜRMEK İÇİN ÇABA SARF EDİN</a:t>
            </a:r>
          </a:p>
          <a:p>
            <a:pPr lvl="0" indent="-457200" algn="ctr" rtl="0">
              <a:spcBef>
                <a:spcPts val="1600"/>
              </a:spcBef>
              <a:spcAft>
                <a:spcPts val="0"/>
              </a:spcAft>
              <a:buClrTx/>
              <a:buFont typeface="Amatic SC" charset="-79"/>
              <a:buChar char="☻"/>
            </a:pPr>
            <a:r>
              <a:rPr lang="tr-TR" sz="2600" b="1" u="sng" dirty="0" smtClean="0">
                <a:solidFill>
                  <a:srgbClr val="000000"/>
                </a:solidFill>
                <a:latin typeface="Amatic SC"/>
                <a:ea typeface="Amatic SC"/>
                <a:cs typeface="Amatic SC"/>
                <a:sym typeface="Amatic SC"/>
              </a:rPr>
              <a:t>ELİNİZDEN GELENİN EN İYİSİNİ YAPMAYA ÇALIŞIN</a:t>
            </a:r>
          </a:p>
          <a:p>
            <a:pPr marL="342900" lvl="0" algn="l" rtl="0">
              <a:spcBef>
                <a:spcPts val="1600"/>
              </a:spcBef>
              <a:spcAft>
                <a:spcPts val="0"/>
              </a:spcAft>
              <a:buFont typeface="Amatic SC" charset="-79"/>
              <a:buChar char="☻"/>
            </a:pPr>
            <a:endParaRPr sz="2400" b="1" dirty="0">
              <a:solidFill>
                <a:srgbClr val="000000"/>
              </a:solidFill>
              <a:latin typeface="Amatic SC"/>
              <a:ea typeface="Amatic SC"/>
              <a:cs typeface="Amatic SC"/>
              <a:sym typeface="Amatic SC"/>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body" idx="1"/>
          </p:nvPr>
        </p:nvSpPr>
        <p:spPr>
          <a:xfrm>
            <a:off x="311700" y="546538"/>
            <a:ext cx="8520600" cy="412283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5500" b="1" dirty="0" smtClean="0">
                <a:solidFill>
                  <a:srgbClr val="000000"/>
                </a:solidFill>
                <a:latin typeface="Amatic SC"/>
                <a:ea typeface="Amatic SC"/>
                <a:cs typeface="Amatic SC"/>
                <a:sym typeface="Amatic SC"/>
              </a:rPr>
              <a:t> TEŞEKKÜR EDERİZ</a:t>
            </a:r>
          </a:p>
        </p:txBody>
      </p:sp>
      <p:pic>
        <p:nvPicPr>
          <p:cNvPr id="227" name="Google Shape;227;p37"/>
          <p:cNvPicPr preferRelativeResize="0"/>
          <p:nvPr/>
        </p:nvPicPr>
        <p:blipFill>
          <a:blip r:embed="rId3">
            <a:alphaModFix/>
          </a:blip>
          <a:stretch>
            <a:fillRect/>
          </a:stretch>
        </p:blipFill>
        <p:spPr>
          <a:xfrm>
            <a:off x="1481959" y="2436249"/>
            <a:ext cx="6664985" cy="2143125"/>
          </a:xfrm>
          <a:prstGeom prst="rect">
            <a:avLst/>
          </a:prstGeom>
          <a:noFill/>
          <a:ln w="2857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kaynakça:</a:t>
            </a:r>
            <a:endParaRPr/>
          </a:p>
        </p:txBody>
      </p:sp>
      <p:sp>
        <p:nvSpPr>
          <p:cNvPr id="233" name="Google Shape;233;p38"/>
          <p:cNvSpPr txBox="1">
            <a:spLocks noGrp="1"/>
          </p:cNvSpPr>
          <p:nvPr>
            <p:ph type="body" idx="1"/>
          </p:nvPr>
        </p:nvSpPr>
        <p:spPr>
          <a:xfrm>
            <a:off x="311700" y="1191500"/>
            <a:ext cx="8520600" cy="3340200"/>
          </a:xfrm>
          <a:prstGeom prst="rect">
            <a:avLst/>
          </a:prstGeom>
        </p:spPr>
        <p:txBody>
          <a:bodyPr spcFirstLastPara="1" wrap="square" lIns="91425" tIns="91425" rIns="91425" bIns="91425" anchor="t" anchorCtr="0">
            <a:noAutofit/>
          </a:bodyPr>
          <a:lstStyle/>
          <a:p>
            <a:pPr marL="527050" lvl="0" indent="-457200" rtl="0">
              <a:spcBef>
                <a:spcPts val="0"/>
              </a:spcBef>
              <a:spcAft>
                <a:spcPts val="0"/>
              </a:spcAft>
              <a:buClr>
                <a:schemeClr val="accent1"/>
              </a:buClr>
              <a:buSzPts val="2500"/>
              <a:buFont typeface="+mj-lt"/>
              <a:buAutoNum type="arabicPeriod"/>
            </a:pPr>
            <a:r>
              <a:rPr lang="tr" sz="2000" b="1" u="sng" dirty="0">
                <a:solidFill>
                  <a:schemeClr val="accent1"/>
                </a:solidFill>
                <a:latin typeface="Amatic SC"/>
                <a:ea typeface="Amatic SC"/>
                <a:cs typeface="Amatic SC"/>
                <a:sym typeface="Amatic SC"/>
                <a:hlinkClick r:id="rId3"/>
              </a:rPr>
              <a:t>https://www.anabilim.k12.tr/medya/meslek-secimini-etkileyen-faktorler-ygslys.pdf</a:t>
            </a:r>
            <a:endParaRPr sz="2000" b="1" dirty="0">
              <a:solidFill>
                <a:schemeClr val="accent1"/>
              </a:solidFill>
              <a:latin typeface="Amatic SC"/>
              <a:ea typeface="Amatic SC"/>
              <a:cs typeface="Amatic SC"/>
              <a:sym typeface="Amatic SC"/>
            </a:endParaRPr>
          </a:p>
          <a:p>
            <a:pPr marL="527050" lvl="0" indent="-457200" rtl="0">
              <a:spcBef>
                <a:spcPts val="0"/>
              </a:spcBef>
              <a:spcAft>
                <a:spcPts val="0"/>
              </a:spcAft>
              <a:buClr>
                <a:schemeClr val="accent1"/>
              </a:buClr>
              <a:buSzPts val="2500"/>
              <a:buFont typeface="+mj-lt"/>
              <a:buAutoNum type="arabicPeriod"/>
            </a:pPr>
            <a:r>
              <a:rPr lang="tr" sz="2000" b="1" u="sng" dirty="0">
                <a:solidFill>
                  <a:schemeClr val="accent2"/>
                </a:solidFill>
                <a:latin typeface="Amatic SC"/>
                <a:ea typeface="Amatic SC"/>
                <a:cs typeface="Amatic SC"/>
                <a:sym typeface="Amatic SC"/>
                <a:hlinkClick r:id="rId4"/>
              </a:rPr>
              <a:t>http://mebk12.meb.gov.tr/meb_iys_dosyalar/27/08/149757/dosyalar/2015_02/06080154_mesleksemvekaryer.pptx</a:t>
            </a:r>
            <a:endParaRPr sz="2000" b="1" dirty="0">
              <a:solidFill>
                <a:schemeClr val="accent2"/>
              </a:solidFill>
              <a:latin typeface="Amatic SC"/>
              <a:ea typeface="Amatic SC"/>
              <a:cs typeface="Amatic SC"/>
              <a:sym typeface="Amatic SC"/>
            </a:endParaRPr>
          </a:p>
          <a:p>
            <a:pPr marL="527050" lvl="0" indent="-457200" rtl="0">
              <a:spcBef>
                <a:spcPts val="0"/>
              </a:spcBef>
              <a:spcAft>
                <a:spcPts val="0"/>
              </a:spcAft>
              <a:buClr>
                <a:schemeClr val="accent1"/>
              </a:buClr>
              <a:buSzPts val="2500"/>
              <a:buFont typeface="+mj-lt"/>
              <a:buAutoNum type="arabicPeriod"/>
            </a:pPr>
            <a:r>
              <a:rPr lang="tr" sz="2000" b="1" u="sng" dirty="0">
                <a:solidFill>
                  <a:schemeClr val="hlink"/>
                </a:solidFill>
                <a:latin typeface="Amatic SC"/>
                <a:ea typeface="Amatic SC"/>
                <a:cs typeface="Amatic SC"/>
                <a:sym typeface="Amatic SC"/>
                <a:hlinkClick r:id="rId5"/>
              </a:rPr>
              <a:t>http://egitimvebilim.ted.org.tr/index.php/EB/article/download/5622/1764</a:t>
            </a:r>
            <a:endParaRPr sz="2000" b="1" dirty="0">
              <a:solidFill>
                <a:srgbClr val="000000"/>
              </a:solidFill>
              <a:latin typeface="Amatic SC"/>
              <a:ea typeface="Amatic SC"/>
              <a:cs typeface="Amatic SC"/>
              <a:sym typeface="Amatic SC"/>
            </a:endParaRPr>
          </a:p>
          <a:p>
            <a:pPr marL="527050" lvl="0" indent="-457200" rtl="0">
              <a:spcBef>
                <a:spcPts val="0"/>
              </a:spcBef>
              <a:spcAft>
                <a:spcPts val="0"/>
              </a:spcAft>
              <a:buClr>
                <a:schemeClr val="accent1"/>
              </a:buClr>
              <a:buSzPts val="2500"/>
              <a:buFont typeface="+mj-lt"/>
              <a:buAutoNum type="arabicPeriod"/>
            </a:pPr>
            <a:r>
              <a:rPr lang="tr" sz="2000" b="1" u="sng" dirty="0" smtClean="0">
                <a:solidFill>
                  <a:schemeClr val="hlink"/>
                </a:solidFill>
                <a:latin typeface="Amatic SC"/>
                <a:ea typeface="Amatic SC"/>
                <a:cs typeface="Amatic SC"/>
                <a:sym typeface="Amatic SC"/>
                <a:hlinkClick r:id="rId6"/>
              </a:rPr>
              <a:t>https</a:t>
            </a:r>
            <a:r>
              <a:rPr lang="tr" sz="2000" b="1" u="sng" dirty="0">
                <a:solidFill>
                  <a:schemeClr val="hlink"/>
                </a:solidFill>
                <a:latin typeface="Amatic SC"/>
                <a:ea typeface="Amatic SC"/>
                <a:cs typeface="Amatic SC"/>
                <a:sym typeface="Amatic SC"/>
                <a:hlinkClick r:id="rId6"/>
              </a:rPr>
              <a:t>://www.deviantart.com/</a:t>
            </a:r>
            <a:r>
              <a:rPr lang="tr" sz="2000" b="1" dirty="0">
                <a:solidFill>
                  <a:srgbClr val="000000"/>
                </a:solidFill>
                <a:latin typeface="Amatic SC"/>
                <a:ea typeface="Amatic SC"/>
                <a:cs typeface="Amatic SC"/>
                <a:sym typeface="Amatic SC"/>
              </a:rPr>
              <a:t> </a:t>
            </a:r>
            <a:r>
              <a:rPr lang="tr" sz="2000" b="1" dirty="0" smtClean="0">
                <a:solidFill>
                  <a:srgbClr val="000000"/>
                </a:solidFill>
                <a:latin typeface="Amatic SC"/>
                <a:ea typeface="Amatic SC"/>
                <a:cs typeface="Amatic SC"/>
                <a:sym typeface="Amatic SC"/>
              </a:rPr>
              <a:t>09.11.2020</a:t>
            </a:r>
          </a:p>
          <a:p>
            <a:pPr marL="527050" indent="-457200">
              <a:buClr>
                <a:schemeClr val="accent1"/>
              </a:buClr>
              <a:buSzPts val="2500"/>
              <a:buFont typeface="+mj-lt"/>
              <a:buAutoNum type="arabicPeriod"/>
            </a:pPr>
            <a:r>
              <a:rPr lang="tr" sz="2000" b="1" u="sng" dirty="0" smtClean="0">
                <a:solidFill>
                  <a:srgbClr val="000000"/>
                </a:solidFill>
                <a:latin typeface="Amatic SC"/>
                <a:ea typeface="Amatic SC"/>
                <a:cs typeface="Amatic SC"/>
                <a:sym typeface="Amatic SC"/>
                <a:hlinkClick r:id="rId7"/>
              </a:rPr>
              <a:t> https</a:t>
            </a:r>
            <a:r>
              <a:rPr lang="tr" sz="2000" b="1" u="sng" dirty="0">
                <a:solidFill>
                  <a:srgbClr val="000000"/>
                </a:solidFill>
                <a:latin typeface="Amatic SC"/>
                <a:ea typeface="Amatic SC"/>
                <a:cs typeface="Amatic SC"/>
                <a:sym typeface="Amatic SC"/>
                <a:hlinkClick r:id="rId7"/>
              </a:rPr>
              <a:t>://webstockreview.net</a:t>
            </a:r>
            <a:r>
              <a:rPr lang="tr" sz="2000" b="1" u="sng" dirty="0" smtClean="0">
                <a:solidFill>
                  <a:srgbClr val="000000"/>
                </a:solidFill>
                <a:latin typeface="Amatic SC"/>
                <a:ea typeface="Amatic SC"/>
                <a:cs typeface="Amatic SC"/>
                <a:sym typeface="Amatic SC"/>
                <a:hlinkClick r:id="rId7"/>
              </a:rPr>
              <a:t>/</a:t>
            </a:r>
            <a:r>
              <a:rPr lang="tr" sz="2000" b="1" u="sng" dirty="0" smtClean="0">
                <a:solidFill>
                  <a:srgbClr val="000000"/>
                </a:solidFill>
                <a:latin typeface="Amatic SC"/>
                <a:ea typeface="Amatic SC"/>
                <a:cs typeface="Amatic SC"/>
                <a:sym typeface="Amatic SC"/>
              </a:rPr>
              <a:t> </a:t>
            </a:r>
            <a:r>
              <a:rPr lang="tr" sz="2000" b="1" dirty="0" smtClean="0">
                <a:solidFill>
                  <a:srgbClr val="000000"/>
                </a:solidFill>
                <a:latin typeface="Amatic SC"/>
                <a:ea typeface="Amatic SC"/>
                <a:cs typeface="Amatic SC"/>
                <a:sym typeface="Amatic SC"/>
              </a:rPr>
              <a:t>09.11.2020</a:t>
            </a:r>
            <a:endParaRPr lang="tr" sz="2000" b="1" u="sng" dirty="0" smtClean="0">
              <a:solidFill>
                <a:srgbClr val="000000"/>
              </a:solidFill>
              <a:latin typeface="Amatic SC"/>
              <a:ea typeface="Amatic SC"/>
              <a:cs typeface="Amatic SC"/>
              <a:sym typeface="Amatic SC"/>
            </a:endParaRPr>
          </a:p>
          <a:p>
            <a:pPr marL="527050" indent="-457200">
              <a:buClr>
                <a:schemeClr val="accent1"/>
              </a:buClr>
              <a:buSzPts val="2500"/>
              <a:buFont typeface="+mj-lt"/>
              <a:buAutoNum type="arabicPeriod"/>
            </a:pPr>
            <a:r>
              <a:rPr lang="tr-TR" sz="2000" b="1" dirty="0" smtClean="0">
                <a:solidFill>
                  <a:srgbClr val="000000"/>
                </a:solidFill>
                <a:latin typeface="Amatic SC"/>
                <a:ea typeface="Amatic SC"/>
                <a:cs typeface="Amatic SC"/>
                <a:sym typeface="Amatic SC"/>
                <a:hlinkClick r:id="rId8"/>
              </a:rPr>
              <a:t> https</a:t>
            </a:r>
            <a:r>
              <a:rPr lang="tr-TR" sz="2000" b="1" dirty="0">
                <a:solidFill>
                  <a:srgbClr val="000000"/>
                </a:solidFill>
                <a:latin typeface="Amatic SC"/>
                <a:ea typeface="Amatic SC"/>
                <a:cs typeface="Amatic SC"/>
                <a:sym typeface="Amatic SC"/>
                <a:hlinkClick r:id="rId8"/>
              </a:rPr>
              <a:t>://</a:t>
            </a:r>
            <a:r>
              <a:rPr lang="tr-TR" sz="2000" b="1" dirty="0" smtClean="0">
                <a:solidFill>
                  <a:srgbClr val="000000"/>
                </a:solidFill>
                <a:latin typeface="Amatic SC"/>
                <a:ea typeface="Amatic SC"/>
                <a:cs typeface="Amatic SC"/>
                <a:sym typeface="Amatic SC"/>
                <a:hlinkClick r:id="rId8"/>
              </a:rPr>
              <a:t>www.freepik.com/premium-vector/woman-ticking-off-tasks-checklist-illustration_7661023.htm</a:t>
            </a:r>
            <a:r>
              <a:rPr lang="tr-TR" sz="2000" b="1" dirty="0" smtClean="0">
                <a:solidFill>
                  <a:srgbClr val="000000"/>
                </a:solidFill>
                <a:latin typeface="Amatic SC"/>
                <a:ea typeface="Amatic SC"/>
                <a:cs typeface="Amatic SC"/>
                <a:sym typeface="Amatic SC"/>
              </a:rPr>
              <a:t> </a:t>
            </a:r>
            <a:r>
              <a:rPr lang="tr" sz="2000" b="1" dirty="0" smtClean="0">
                <a:solidFill>
                  <a:srgbClr val="000000"/>
                </a:solidFill>
                <a:latin typeface="Amatic SC"/>
                <a:ea typeface="Amatic SC"/>
                <a:cs typeface="Amatic SC"/>
                <a:sym typeface="Amatic SC"/>
              </a:rPr>
              <a:t>10.11.2020</a:t>
            </a:r>
            <a:endParaRPr lang="tr" sz="2000" b="1" dirty="0">
              <a:solidFill>
                <a:srgbClr val="000000"/>
              </a:solidFill>
              <a:latin typeface="Amatic SC"/>
              <a:ea typeface="Amatic SC"/>
              <a:cs typeface="Amatic SC"/>
              <a:sym typeface="Amatic SC"/>
            </a:endParaRPr>
          </a:p>
          <a:p>
            <a:pPr marL="527050" lvl="0" indent="-457200" rtl="0">
              <a:spcBef>
                <a:spcPts val="0"/>
              </a:spcBef>
              <a:spcAft>
                <a:spcPts val="0"/>
              </a:spcAft>
              <a:buClr>
                <a:srgbClr val="000000"/>
              </a:buClr>
              <a:buSzPts val="2500"/>
              <a:buFont typeface="+mj-lt"/>
              <a:buAutoNum type="arabicPeriod"/>
            </a:pPr>
            <a:endParaRPr lang="tr-TR" sz="2000" b="1" dirty="0">
              <a:solidFill>
                <a:srgbClr val="000000"/>
              </a:solidFill>
              <a:latin typeface="Amatic SC"/>
              <a:ea typeface="Amatic SC"/>
              <a:cs typeface="Amatic SC"/>
              <a:sym typeface="Amatic SC"/>
            </a:endParaRPr>
          </a:p>
          <a:p>
            <a:pPr marL="457200" lvl="0" indent="-387350" rtl="0">
              <a:spcBef>
                <a:spcPts val="0"/>
              </a:spcBef>
              <a:spcAft>
                <a:spcPts val="0"/>
              </a:spcAft>
              <a:buClr>
                <a:srgbClr val="000000"/>
              </a:buClr>
              <a:buSzPts val="2500"/>
              <a:buFont typeface="Amatic SC"/>
              <a:buAutoNum type="arabicPeriod"/>
            </a:pPr>
            <a:endParaRPr sz="2000" b="1" dirty="0">
              <a:solidFill>
                <a:srgbClr val="000000"/>
              </a:solidFill>
              <a:latin typeface="Amatic SC"/>
              <a:ea typeface="Amatic SC"/>
              <a:cs typeface="Amatic SC"/>
              <a:sym typeface="Amatic SC"/>
            </a:endParaRPr>
          </a:p>
          <a:p>
            <a:pPr marL="0" lvl="0" indent="0" algn="l" rtl="0">
              <a:spcBef>
                <a:spcPts val="1600"/>
              </a:spcBef>
              <a:spcAft>
                <a:spcPts val="1600"/>
              </a:spcAft>
              <a:buNone/>
            </a:pPr>
            <a:endParaRPr sz="2500" b="1" dirty="0">
              <a:solidFill>
                <a:srgbClr val="000000"/>
              </a:solidFill>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body" idx="1"/>
          </p:nvPr>
        </p:nvSpPr>
        <p:spPr>
          <a:xfrm>
            <a:off x="311700" y="968400"/>
            <a:ext cx="8520600" cy="3340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tr" sz="6100">
                <a:solidFill>
                  <a:srgbClr val="000000"/>
                </a:solidFill>
                <a:latin typeface="Amatic SC"/>
                <a:ea typeface="Amatic SC"/>
                <a:cs typeface="Amatic SC"/>
                <a:sym typeface="Amatic SC"/>
              </a:rPr>
              <a:t>SİZCE BAŞARI NEDİR?</a:t>
            </a:r>
            <a:endParaRPr sz="6100">
              <a:solidFill>
                <a:srgbClr val="000000"/>
              </a:solidFill>
              <a:latin typeface="Amatic SC"/>
              <a:ea typeface="Amatic SC"/>
              <a:cs typeface="Amatic SC"/>
              <a:sym typeface="Amatic SC"/>
            </a:endParaRPr>
          </a:p>
        </p:txBody>
      </p:sp>
      <p:pic>
        <p:nvPicPr>
          <p:cNvPr id="69" name="Google Shape;69;p15"/>
          <p:cNvPicPr preferRelativeResize="0"/>
          <p:nvPr/>
        </p:nvPicPr>
        <p:blipFill>
          <a:blip r:embed="rId3">
            <a:alphaModFix/>
          </a:blip>
          <a:stretch>
            <a:fillRect/>
          </a:stretch>
        </p:blipFill>
        <p:spPr>
          <a:xfrm>
            <a:off x="3500450" y="2165475"/>
            <a:ext cx="2143125" cy="196172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u="sng"/>
              <a:t>BAŞARI</a:t>
            </a:r>
            <a:endParaRPr u="sng"/>
          </a:p>
        </p:txBody>
      </p:sp>
      <p:sp>
        <p:nvSpPr>
          <p:cNvPr id="75" name="Google Shape;75;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tr-TR" sz="4000" dirty="0" smtClean="0">
                <a:solidFill>
                  <a:srgbClr val="222222"/>
                </a:solidFill>
                <a:highlight>
                  <a:srgbClr val="FFFFFF"/>
                </a:highlight>
                <a:latin typeface="Amatic SC"/>
                <a:ea typeface="Amatic SC"/>
                <a:cs typeface="Amatic SC"/>
                <a:sym typeface="Amatic SC"/>
              </a:rPr>
              <a:t>BELİRLİ BİR EYLEMİN BELİRLİ BİR SÜRE İÇİNDE GERÇEKLEŞTİRİLMESİDİR. BAŞARI AYNI ZAMANDA BİR HEDEFİ GERÇEKLEŞTİRMEK VEYA BİR HEDEFE ULAŞMAK ANLAMINDA DA KULLANILMAKTADIR.</a:t>
            </a:r>
            <a:endParaRPr lang="tr-TR" sz="4000" dirty="0">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tr" sz="3600" dirty="0">
                <a:solidFill>
                  <a:srgbClr val="000000"/>
                </a:solidFill>
                <a:highlight>
                  <a:srgbClr val="FFFFFF"/>
                </a:highlight>
              </a:rPr>
              <a:t>BAŞARILI OLMAK İÇİN NELER YAPMALIYIZ?</a:t>
            </a:r>
            <a:endParaRPr sz="3600" dirty="0">
              <a:solidFill>
                <a:srgbClr val="000000"/>
              </a:solidFill>
              <a:highlight>
                <a:srgbClr val="FFFFFF"/>
              </a:highlight>
            </a:endParaRPr>
          </a:p>
          <a:p>
            <a:pPr marL="0" lvl="0" indent="0" algn="l" rtl="0">
              <a:spcBef>
                <a:spcPts val="0"/>
              </a:spcBef>
              <a:spcAft>
                <a:spcPts val="0"/>
              </a:spcAft>
              <a:buNone/>
            </a:pPr>
            <a:endParaRPr dirty="0"/>
          </a:p>
        </p:txBody>
      </p:sp>
      <p:sp>
        <p:nvSpPr>
          <p:cNvPr id="81" name="Google Shape;81;p17"/>
          <p:cNvSpPr txBox="1">
            <a:spLocks noGrp="1"/>
          </p:cNvSpPr>
          <p:nvPr>
            <p:ph type="body" idx="1"/>
          </p:nvPr>
        </p:nvSpPr>
        <p:spPr>
          <a:xfrm>
            <a:off x="311700" y="1093850"/>
            <a:ext cx="8520600" cy="377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2300" b="1" dirty="0" smtClean="0">
                <a:solidFill>
                  <a:srgbClr val="000000"/>
                </a:solidFill>
                <a:latin typeface="Amatic SC"/>
                <a:ea typeface="Amatic SC"/>
                <a:cs typeface="Amatic SC"/>
                <a:sym typeface="Amatic SC"/>
              </a:rPr>
              <a:t>BAŞARILI OLMAK İÇİN İLK OLARAK </a:t>
            </a:r>
            <a:r>
              <a:rPr lang="tr-TR" sz="2300" b="1" u="sng" dirty="0" smtClean="0">
                <a:solidFill>
                  <a:srgbClr val="000000"/>
                </a:solidFill>
                <a:latin typeface="Amatic SC"/>
                <a:ea typeface="Amatic SC"/>
                <a:cs typeface="Amatic SC"/>
                <a:sym typeface="Amatic SC"/>
              </a:rPr>
              <a:t>HEDEF </a:t>
            </a:r>
            <a:r>
              <a:rPr lang="tr-TR" sz="2300" b="1" dirty="0" smtClean="0">
                <a:solidFill>
                  <a:srgbClr val="000000"/>
                </a:solidFill>
                <a:latin typeface="Amatic SC"/>
                <a:ea typeface="Amatic SC"/>
                <a:cs typeface="Amatic SC"/>
                <a:sym typeface="Amatic SC"/>
              </a:rPr>
              <a:t>BELİRLEMEMİZ LAZIM.</a:t>
            </a:r>
          </a:p>
          <a:p>
            <a:pPr marL="0" lvl="0" indent="0" algn="ctr" rtl="0">
              <a:spcBef>
                <a:spcPts val="1600"/>
              </a:spcBef>
              <a:spcAft>
                <a:spcPts val="0"/>
              </a:spcAft>
              <a:buNone/>
            </a:pPr>
            <a:endParaRPr lang="tr-TR" sz="2300" b="1" dirty="0" smtClean="0">
              <a:solidFill>
                <a:srgbClr val="000000"/>
              </a:solidFill>
              <a:latin typeface="Amatic SC"/>
              <a:ea typeface="Amatic SC"/>
              <a:cs typeface="Amatic SC"/>
              <a:sym typeface="Amatic SC"/>
            </a:endParaRPr>
          </a:p>
          <a:p>
            <a:pPr marL="0" lvl="0" indent="0" algn="ctr" rtl="0">
              <a:spcBef>
                <a:spcPts val="1600"/>
              </a:spcBef>
              <a:spcAft>
                <a:spcPts val="0"/>
              </a:spcAft>
              <a:buNone/>
            </a:pPr>
            <a:endParaRPr lang="tr-TR" sz="2300" b="1" dirty="0" smtClean="0">
              <a:solidFill>
                <a:srgbClr val="000000"/>
              </a:solidFill>
              <a:latin typeface="Amatic SC"/>
              <a:ea typeface="Amatic SC"/>
              <a:cs typeface="Amatic SC"/>
              <a:sym typeface="Amatic SC"/>
            </a:endParaRPr>
          </a:p>
          <a:p>
            <a:pPr marL="0" lvl="0" indent="0" algn="l" rtl="0">
              <a:spcBef>
                <a:spcPts val="1600"/>
              </a:spcBef>
              <a:spcAft>
                <a:spcPts val="0"/>
              </a:spcAft>
              <a:buNone/>
            </a:pPr>
            <a:endParaRPr lang="tr-TR" sz="2300" b="1" dirty="0" smtClean="0">
              <a:solidFill>
                <a:srgbClr val="000000"/>
              </a:solidFill>
              <a:latin typeface="Amatic SC"/>
              <a:ea typeface="Amatic SC"/>
              <a:cs typeface="Amatic SC"/>
              <a:sym typeface="Amatic SC"/>
            </a:endParaRPr>
          </a:p>
          <a:p>
            <a:pPr marL="0" lvl="0" indent="0" algn="ctr" rtl="0">
              <a:spcBef>
                <a:spcPts val="1600"/>
              </a:spcBef>
              <a:spcAft>
                <a:spcPts val="0"/>
              </a:spcAft>
              <a:buNone/>
            </a:pPr>
            <a:r>
              <a:rPr lang="tr-TR" sz="2300" b="1" dirty="0" smtClean="0">
                <a:solidFill>
                  <a:srgbClr val="000000"/>
                </a:solidFill>
                <a:highlight>
                  <a:srgbClr val="FFFFFF"/>
                </a:highlight>
                <a:latin typeface="Amatic SC"/>
                <a:ea typeface="Amatic SC"/>
                <a:cs typeface="Amatic SC"/>
                <a:sym typeface="Amatic SC"/>
              </a:rPr>
              <a:t>İNSANLARIN  HEDEFLERİ  YAŞLARIYLA  BİRLİKTE  BÜYÜR VE DEĞİŞİR. BİZLER DE KENDİMİZE HEDEFLER BELİRLEYEREK BUGÜN YAPTIĞIMIZ İŞLERİ DAHA ANLAMLI KILARIZ.</a:t>
            </a:r>
          </a:p>
          <a:p>
            <a:pPr marL="0" lvl="0" indent="0" algn="l" rtl="0">
              <a:spcBef>
                <a:spcPts val="1800"/>
              </a:spcBef>
              <a:spcAft>
                <a:spcPts val="1600"/>
              </a:spcAft>
              <a:buNone/>
            </a:pPr>
            <a:endParaRPr sz="2200" b="1" dirty="0">
              <a:latin typeface="Amatic SC"/>
              <a:ea typeface="Amatic SC"/>
              <a:cs typeface="Amatic SC"/>
              <a:sym typeface="Amatic SC"/>
            </a:endParaRPr>
          </a:p>
        </p:txBody>
      </p:sp>
      <p:pic>
        <p:nvPicPr>
          <p:cNvPr id="82" name="Google Shape;82;p17"/>
          <p:cNvPicPr preferRelativeResize="0"/>
          <p:nvPr/>
        </p:nvPicPr>
        <p:blipFill>
          <a:blip r:embed="rId3">
            <a:alphaModFix/>
          </a:blip>
          <a:stretch>
            <a:fillRect/>
          </a:stretch>
        </p:blipFill>
        <p:spPr>
          <a:xfrm>
            <a:off x="3641600" y="1832350"/>
            <a:ext cx="2059100" cy="1478800"/>
          </a:xfrm>
          <a:prstGeom prst="rect">
            <a:avLst/>
          </a:prstGeom>
          <a:noFill/>
          <a:ln w="2857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311700" y="272975"/>
            <a:ext cx="8520600" cy="44797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tr" sz="3500" b="1" dirty="0">
              <a:solidFill>
                <a:srgbClr val="000000"/>
              </a:solidFill>
              <a:highlight>
                <a:srgbClr val="FFFFFF"/>
              </a:highlight>
              <a:latin typeface="Amatic SC"/>
              <a:ea typeface="Amatic SC"/>
              <a:cs typeface="Amatic SC"/>
              <a:sym typeface="Amatic SC"/>
            </a:endParaRPr>
          </a:p>
          <a:p>
            <a:pPr marL="0" lvl="0" indent="0" algn="ctr" rtl="0">
              <a:spcBef>
                <a:spcPts val="0"/>
              </a:spcBef>
              <a:spcAft>
                <a:spcPts val="0"/>
              </a:spcAft>
              <a:buNone/>
            </a:pPr>
            <a:r>
              <a:rPr lang="tr-TR" sz="3500" b="1" dirty="0" smtClean="0">
                <a:solidFill>
                  <a:srgbClr val="000000"/>
                </a:solidFill>
                <a:highlight>
                  <a:srgbClr val="FFFFFF"/>
                </a:highlight>
                <a:latin typeface="Amatic SC"/>
                <a:ea typeface="Amatic SC"/>
                <a:cs typeface="Amatic SC"/>
                <a:sym typeface="Amatic SC"/>
              </a:rPr>
              <a:t>HEDEF BELİRLERKEN EN ÖNEMLİ KURAL, </a:t>
            </a:r>
            <a:r>
              <a:rPr lang="tr-TR" sz="3500" b="1" u="sng" dirty="0" smtClean="0">
                <a:solidFill>
                  <a:srgbClr val="000000"/>
                </a:solidFill>
                <a:highlight>
                  <a:srgbClr val="FFFFFF"/>
                </a:highlight>
                <a:latin typeface="Amatic SC"/>
                <a:ea typeface="Amatic SC"/>
                <a:cs typeface="Amatic SC"/>
                <a:sym typeface="Amatic SC"/>
              </a:rPr>
              <a:t>TARİH BELİRLEMEKTİR</a:t>
            </a:r>
            <a:r>
              <a:rPr lang="tr-TR" sz="3500" b="1" dirty="0" smtClean="0">
                <a:solidFill>
                  <a:srgbClr val="000000"/>
                </a:solidFill>
                <a:highlight>
                  <a:srgbClr val="FFFFFF"/>
                </a:highlight>
                <a:latin typeface="Amatic SC"/>
                <a:ea typeface="Amatic SC"/>
                <a:cs typeface="Amatic SC"/>
                <a:sym typeface="Amatic SC"/>
              </a:rPr>
              <a:t>. AKSİ HALDE, HEDEFİMİZ GERÇEKLEŞENE KADAR “HEDEF” YERİNE SADECE “HAYAL” OLARAK KALACAKTIR. HEDEF BELİRLEDİĞİMİZDE NET TARİH BELİRLEYEMİYORSAK BİLE GERÇEKLEŞMESİ MUHTEMEL TARİH ARALIĞI BELİRLEYEBİLİRİZ. BU ŞEKİLDE BİR PLANLAMA SÜRECİNE DE GİRMİŞ OLURUZ.</a:t>
            </a:r>
          </a:p>
          <a:p>
            <a:pPr marL="0" lvl="0" indent="0" algn="ctr" rtl="0">
              <a:spcBef>
                <a:spcPts val="1800"/>
              </a:spcBef>
              <a:spcAft>
                <a:spcPts val="0"/>
              </a:spcAft>
              <a:buNone/>
            </a:pPr>
            <a:endParaRPr sz="2400" b="1" dirty="0">
              <a:solidFill>
                <a:srgbClr val="000000"/>
              </a:solidFill>
              <a:latin typeface="Amatic SC"/>
              <a:ea typeface="Amatic SC"/>
              <a:cs typeface="Amatic SC"/>
              <a:sym typeface="Amatic SC"/>
            </a:endParaRPr>
          </a:p>
          <a:p>
            <a:pPr marL="0" lvl="0" indent="0" algn="l" rtl="0">
              <a:spcBef>
                <a:spcPts val="0"/>
              </a:spcBef>
              <a:spcAft>
                <a:spcPts val="1600"/>
              </a:spcAft>
              <a:buNone/>
            </a:pPr>
            <a:endParaRPr dirty="0"/>
          </a:p>
        </p:txBody>
      </p:sp>
      <p:pic>
        <p:nvPicPr>
          <p:cNvPr id="88" name="Google Shape;88;p18"/>
          <p:cNvPicPr preferRelativeResize="0"/>
          <p:nvPr/>
        </p:nvPicPr>
        <p:blipFill>
          <a:blip r:embed="rId3">
            <a:alphaModFix/>
          </a:blip>
          <a:stretch>
            <a:fillRect/>
          </a:stretch>
        </p:blipFill>
        <p:spPr>
          <a:xfrm>
            <a:off x="5301977" y="4052455"/>
            <a:ext cx="974132" cy="928874"/>
          </a:xfrm>
          <a:prstGeom prst="rect">
            <a:avLst/>
          </a:prstGeom>
          <a:noFill/>
          <a:ln w="9525" cap="flat" cmpd="sng">
            <a:solidFill>
              <a:schemeClr val="lt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body" idx="1"/>
          </p:nvPr>
        </p:nvSpPr>
        <p:spPr>
          <a:xfrm>
            <a:off x="311700" y="617539"/>
            <a:ext cx="8520600" cy="425318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0" algn="ctr" rtl="0">
              <a:spcBef>
                <a:spcPts val="0"/>
              </a:spcBef>
              <a:spcAft>
                <a:spcPts val="0"/>
              </a:spcAft>
              <a:buNone/>
            </a:pPr>
            <a:r>
              <a:rPr lang="tr" sz="3000" b="1" dirty="0">
                <a:solidFill>
                  <a:srgbClr val="000000"/>
                </a:solidFill>
                <a:latin typeface="Amatic SC"/>
                <a:ea typeface="Amatic SC"/>
                <a:cs typeface="Amatic SC"/>
                <a:sym typeface="Amatic SC"/>
              </a:rPr>
              <a:t>BAŞARILI OLMAK İÇİN İYİ BİR GELECEK PLANI YAPMAK ÇOK ÖNEMLİDİR. </a:t>
            </a:r>
            <a:endParaRPr sz="3000" b="1" dirty="0">
              <a:solidFill>
                <a:srgbClr val="000000"/>
              </a:solidFill>
              <a:latin typeface="Amatic SC"/>
              <a:ea typeface="Amatic SC"/>
              <a:cs typeface="Amatic SC"/>
              <a:sym typeface="Amatic SC"/>
            </a:endParaRPr>
          </a:p>
          <a:p>
            <a:pPr marL="0" lvl="0" indent="0" algn="ctr" rtl="0">
              <a:spcBef>
                <a:spcPts val="1600"/>
              </a:spcBef>
              <a:spcAft>
                <a:spcPts val="0"/>
              </a:spcAft>
              <a:buNone/>
            </a:pPr>
            <a:endParaRPr sz="3000" b="1" dirty="0">
              <a:solidFill>
                <a:srgbClr val="000000"/>
              </a:solidFill>
              <a:latin typeface="Amatic SC"/>
              <a:ea typeface="Amatic SC"/>
              <a:cs typeface="Amatic SC"/>
              <a:sym typeface="Amatic SC"/>
            </a:endParaRPr>
          </a:p>
          <a:p>
            <a:pPr marL="0" lvl="0" indent="0" algn="ctr" rtl="0">
              <a:spcBef>
                <a:spcPts val="1600"/>
              </a:spcBef>
              <a:spcAft>
                <a:spcPts val="0"/>
              </a:spcAft>
              <a:buNone/>
            </a:pPr>
            <a:endParaRPr sz="3000" b="1" dirty="0">
              <a:solidFill>
                <a:srgbClr val="000000"/>
              </a:solidFill>
              <a:latin typeface="Amatic SC"/>
              <a:ea typeface="Amatic SC"/>
              <a:cs typeface="Amatic SC"/>
              <a:sym typeface="Amatic SC"/>
            </a:endParaRPr>
          </a:p>
          <a:p>
            <a:pPr marL="0" lvl="0" indent="0" algn="ctr" rtl="0">
              <a:spcBef>
                <a:spcPts val="1600"/>
              </a:spcBef>
              <a:spcAft>
                <a:spcPts val="0"/>
              </a:spcAft>
              <a:buNone/>
            </a:pPr>
            <a:endParaRPr sz="3000" b="1" dirty="0">
              <a:solidFill>
                <a:srgbClr val="000000"/>
              </a:solidFill>
              <a:latin typeface="Amatic SC"/>
              <a:ea typeface="Amatic SC"/>
              <a:cs typeface="Amatic SC"/>
              <a:sym typeface="Amatic SC"/>
            </a:endParaRPr>
          </a:p>
          <a:p>
            <a:pPr marL="0" lvl="0" indent="0" algn="ctr" rtl="0">
              <a:spcBef>
                <a:spcPts val="1600"/>
              </a:spcBef>
              <a:spcAft>
                <a:spcPts val="0"/>
              </a:spcAft>
              <a:buNone/>
            </a:pPr>
            <a:r>
              <a:rPr lang="tr" sz="3000" b="1" dirty="0">
                <a:solidFill>
                  <a:srgbClr val="000000"/>
                </a:solidFill>
                <a:latin typeface="Amatic SC"/>
                <a:ea typeface="Amatic SC"/>
                <a:cs typeface="Amatic SC"/>
                <a:sym typeface="Amatic SC"/>
              </a:rPr>
              <a:t>PEKİ BU PLANLAMAYI YAPARKEN NELERE DİKKAT ETMELİYİZ</a:t>
            </a:r>
            <a:endParaRPr sz="3000" b="1" dirty="0">
              <a:solidFill>
                <a:srgbClr val="000000"/>
              </a:solidFill>
              <a:latin typeface="Amatic SC"/>
              <a:ea typeface="Amatic SC"/>
              <a:cs typeface="Amatic SC"/>
              <a:sym typeface="Amatic SC"/>
            </a:endParaRPr>
          </a:p>
          <a:p>
            <a:pPr marL="0" lvl="0" indent="0" algn="ctr" rtl="0">
              <a:spcBef>
                <a:spcPts val="1600"/>
              </a:spcBef>
              <a:spcAft>
                <a:spcPts val="1600"/>
              </a:spcAft>
              <a:buNone/>
            </a:pPr>
            <a:r>
              <a:rPr lang="tr" sz="3000" b="1" dirty="0">
                <a:solidFill>
                  <a:srgbClr val="000000"/>
                </a:solidFill>
                <a:latin typeface="Amatic SC"/>
                <a:ea typeface="Amatic SC"/>
                <a:cs typeface="Amatic SC"/>
                <a:sym typeface="Amatic SC"/>
              </a:rPr>
              <a:t>?</a:t>
            </a:r>
            <a:endParaRPr sz="3000" b="1" dirty="0">
              <a:solidFill>
                <a:srgbClr val="000000"/>
              </a:solidFill>
              <a:latin typeface="Amatic SC"/>
              <a:ea typeface="Amatic SC"/>
              <a:cs typeface="Amatic SC"/>
              <a:sym typeface="Amatic SC"/>
            </a:endParaRPr>
          </a:p>
        </p:txBody>
      </p:sp>
      <p:pic>
        <p:nvPicPr>
          <p:cNvPr id="94" name="Google Shape;94;p19"/>
          <p:cNvPicPr preferRelativeResize="0"/>
          <p:nvPr/>
        </p:nvPicPr>
        <p:blipFill>
          <a:blip r:embed="rId3">
            <a:alphaModFix/>
          </a:blip>
          <a:stretch>
            <a:fillRect/>
          </a:stretch>
        </p:blipFill>
        <p:spPr>
          <a:xfrm>
            <a:off x="3743000" y="1350950"/>
            <a:ext cx="1902450" cy="2094577"/>
          </a:xfrm>
          <a:prstGeom prst="rect">
            <a:avLst/>
          </a:prstGeom>
          <a:noFill/>
          <a:ln w="38100"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body" idx="1"/>
          </p:nvPr>
        </p:nvSpPr>
        <p:spPr>
          <a:xfrm>
            <a:off x="311700" y="1016300"/>
            <a:ext cx="8520600" cy="35526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tr-TR" sz="2800" b="1" dirty="0" smtClean="0">
                <a:solidFill>
                  <a:srgbClr val="000000"/>
                </a:solidFill>
                <a:highlight>
                  <a:srgbClr val="FFFFFF"/>
                </a:highlight>
                <a:latin typeface="Amatic SC"/>
                <a:ea typeface="Amatic SC"/>
                <a:cs typeface="Amatic SC"/>
                <a:sym typeface="Amatic SC"/>
              </a:rPr>
              <a:t>KENDİNİ İYİ TANIYAN KİŞİLER BAŞARILI OLUR.BUNUNLA BİRLİKTE HEPİMİZ, HANGİ KONULARDA İSTENİLEN DÜZEYDE BECERİ VEYA DENEYİME SAHİP OLMADIĞIMIZI DA ÇOK İYİ BİLMELİYİZ. NELERİ YAPIP NELERİ YAPAMAYACAĞIMIZI (EN AZINDAN ŞİMDİLİK) BİLİYOR OLMAK, BİZE HEM ZAMAN KAZANDIRIR HEM DE DOĞRU TERCİHLER YAPARAK BAŞARILI OLMAMIZI SAĞLAR.</a:t>
            </a:r>
          </a:p>
          <a:p>
            <a:pPr marL="0" lvl="0" indent="0" algn="l" rtl="0">
              <a:spcBef>
                <a:spcPts val="1800"/>
              </a:spcBef>
              <a:spcAft>
                <a:spcPts val="0"/>
              </a:spcAft>
              <a:buNone/>
            </a:pPr>
            <a:endParaRPr sz="1100" b="1" dirty="0">
              <a:solidFill>
                <a:srgbClr val="000000"/>
              </a:solidFill>
              <a:latin typeface="Arial"/>
              <a:ea typeface="Arial"/>
              <a:cs typeface="Arial"/>
              <a:sym typeface="Arial"/>
            </a:endParaRPr>
          </a:p>
          <a:p>
            <a:pPr marL="0" lvl="0" indent="0" algn="l" rtl="0">
              <a:spcBef>
                <a:spcPts val="0"/>
              </a:spcBef>
              <a:spcAft>
                <a:spcPts val="1600"/>
              </a:spcAft>
              <a:buNone/>
            </a:pPr>
            <a:endParaRPr b="1" dirty="0"/>
          </a:p>
        </p:txBody>
      </p:sp>
      <p:sp>
        <p:nvSpPr>
          <p:cNvPr id="100" name="Google Shape;100;p20"/>
          <p:cNvSpPr txBox="1"/>
          <p:nvPr/>
        </p:nvSpPr>
        <p:spPr>
          <a:xfrm>
            <a:off x="780825" y="185900"/>
            <a:ext cx="7671900" cy="89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tr" sz="4600" b="1">
                <a:latin typeface="Amatic SC"/>
                <a:ea typeface="Amatic SC"/>
                <a:cs typeface="Amatic SC"/>
                <a:sym typeface="Amatic SC"/>
              </a:rPr>
              <a:t>KENDİNİ TANIMAK</a:t>
            </a:r>
            <a:endParaRPr sz="4600" b="1">
              <a:latin typeface="Amatic SC"/>
              <a:ea typeface="Amatic SC"/>
              <a:cs typeface="Amatic SC"/>
              <a:sym typeface="Amatic SC"/>
            </a:endParaRPr>
          </a:p>
        </p:txBody>
      </p:sp>
      <p:pic>
        <p:nvPicPr>
          <p:cNvPr id="101" name="Google Shape;101;p20"/>
          <p:cNvPicPr preferRelativeResize="0"/>
          <p:nvPr/>
        </p:nvPicPr>
        <p:blipFill>
          <a:blip r:embed="rId3">
            <a:alphaModFix/>
          </a:blip>
          <a:stretch>
            <a:fillRect/>
          </a:stretch>
        </p:blipFill>
        <p:spPr>
          <a:xfrm>
            <a:off x="3807325" y="3505625"/>
            <a:ext cx="1784400" cy="15373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
              <a:t>HAREKETE GEÇMEK</a:t>
            </a:r>
            <a:endParaRPr/>
          </a:p>
        </p:txBody>
      </p:sp>
      <p:sp>
        <p:nvSpPr>
          <p:cNvPr id="107" name="Google Shape;107;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tr-TR" sz="2400" b="1" dirty="0" smtClean="0">
                <a:solidFill>
                  <a:srgbClr val="000000"/>
                </a:solidFill>
                <a:highlight>
                  <a:srgbClr val="FFFFFF"/>
                </a:highlight>
                <a:latin typeface="Amatic SC"/>
                <a:ea typeface="Amatic SC"/>
                <a:cs typeface="Amatic SC"/>
                <a:sym typeface="Amatic SC"/>
              </a:rPr>
              <a:t>BAŞARILI OLMAK İÇİN ÇALIŞMAK, HAREKETE GEÇMEK GEREKİR.BAZI İŞLERDE, DAHA AZ ÇABA SARF ETTİĞİ HALDE SİZDEN DAHA BAŞARILI OLAN İNSANLAR OLABİLİR. BU DURUM, ASLA O İNSANDAN DAHA BAŞARILI OLAMAYACAĞINIZI GÖSTERMEZ. BAHSİ GEÇEN İŞ KONUSUNDA SİZDEN DAHA TECRÜBELİ VEYA ZİHİNSEL BECERİLERİNİ O YÖNDE DAHA FAZLA GELİŞTİRMİŞ BİRİ DE OLABİLİR. BU DURUMDA YAPMANIZ GEREKEN, BİRAZ DAHA FAZLA ÇALIŞMAKTIR. HEPSİ BU!</a:t>
            </a:r>
            <a:endParaRPr lang="tr-TR" sz="2900" b="1" dirty="0">
              <a:solidFill>
                <a:srgbClr val="000000"/>
              </a:solidFill>
              <a:latin typeface="Amatic SC"/>
              <a:ea typeface="Amatic SC"/>
              <a:cs typeface="Amatic SC"/>
              <a:sym typeface="Amatic SC"/>
            </a:endParaRPr>
          </a:p>
        </p:txBody>
      </p:sp>
      <p:pic>
        <p:nvPicPr>
          <p:cNvPr id="108" name="Google Shape;108;p21"/>
          <p:cNvPicPr preferRelativeResize="0"/>
          <p:nvPr/>
        </p:nvPicPr>
        <p:blipFill>
          <a:blip r:embed="rId3">
            <a:alphaModFix/>
          </a:blip>
          <a:stretch>
            <a:fillRect/>
          </a:stretch>
        </p:blipFill>
        <p:spPr>
          <a:xfrm>
            <a:off x="3620550" y="3476900"/>
            <a:ext cx="2042124" cy="1467222"/>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736</Words>
  <Application>Microsoft Office PowerPoint</Application>
  <PresentationFormat>Ekran Gösterisi (16:9)</PresentationFormat>
  <Paragraphs>104</Paragraphs>
  <Slides>26</Slides>
  <Notes>26</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Amatic SC</vt:lpstr>
      <vt:lpstr>Source Code Pro</vt:lpstr>
      <vt:lpstr>Arial</vt:lpstr>
      <vt:lpstr>Beach Day</vt:lpstr>
      <vt:lpstr>GELECEĞİ PLANLAMA</vt:lpstr>
      <vt:lpstr>PowerPoint Sunusu</vt:lpstr>
      <vt:lpstr>PowerPoint Sunusu</vt:lpstr>
      <vt:lpstr>BAŞARI</vt:lpstr>
      <vt:lpstr>BAŞARILI OLMAK İÇİN NELER YAPMALIYIZ? </vt:lpstr>
      <vt:lpstr>PowerPoint Sunusu</vt:lpstr>
      <vt:lpstr>PowerPoint Sunusu</vt:lpstr>
      <vt:lpstr>PowerPoint Sunusu</vt:lpstr>
      <vt:lpstr>HAREKETE GEÇMEK</vt:lpstr>
      <vt:lpstr>İSTİKRAR</vt:lpstr>
      <vt:lpstr>ARKADAŞ SEÇİMİ</vt:lpstr>
      <vt:lpstr>MESLEK NEDİR?</vt:lpstr>
      <vt:lpstr>MESLEK</vt:lpstr>
      <vt:lpstr>PowerPoint Sunusu</vt:lpstr>
      <vt:lpstr>MESLEK SEÇİMİNİ ETKİLEYEN FAKTÖRLER </vt:lpstr>
      <vt:lpstr>MESLEK SEÇİMİNİ ETKİLEYEN FAKTÖRLER</vt:lpstr>
      <vt:lpstr>MESLEK SEÇİMİNİ ETKİLEYEN FAKTÖRLER </vt:lpstr>
      <vt:lpstr>MESLEK SEÇİMİNİ ETKİLEYEN FAKTÖRLER </vt:lpstr>
      <vt:lpstr>MESLEK SEÇİMİNİ ETKİLEYEN FAKTÖRLER </vt:lpstr>
      <vt:lpstr>MESLEK SEÇİMİNİ ETKİLEYEN FAKTÖRLER </vt:lpstr>
      <vt:lpstr>MESLEK SEÇİM SÜRECİ</vt:lpstr>
      <vt:lpstr>KARİYER ÇİZGİSİ</vt:lpstr>
      <vt:lpstr>GELECEK PLANLAMASI YAPMADIĞIMIZDA...</vt:lpstr>
      <vt:lpstr>BAŞARILI OLMAK İÇİN;</vt:lpstr>
      <vt:lpstr>PowerPoint Sunusu</vt:lpstr>
      <vt:lpstr>kaynakça: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GELECEĞİ PLANLAMA</dc:title>
  <cp:lastModifiedBy>Windows Kullanıcısı</cp:lastModifiedBy>
  <cp:revision>29</cp:revision>
  <dcterms:modified xsi:type="dcterms:W3CDTF">2021-01-28T11:27:43Z</dcterms:modified>
</cp:coreProperties>
</file>